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361" r:id="rId6"/>
    <p:sldId id="370" r:id="rId7"/>
    <p:sldId id="364" r:id="rId8"/>
    <p:sldId id="369" r:id="rId9"/>
    <p:sldId id="376" r:id="rId10"/>
    <p:sldId id="371" r:id="rId11"/>
    <p:sldId id="372" r:id="rId12"/>
    <p:sldId id="373" r:id="rId13"/>
    <p:sldId id="375" r:id="rId14"/>
    <p:sldId id="374" r:id="rId15"/>
    <p:sldId id="377"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0C7616-A2C8-D108-F93C-0DC3B9FB3BD4}" name="Margot Metz" initials="MM" userId="S::MargotM@ggzbreburg.nl::b4083813-0976-4de5-8019-c9f1743a5e8b" providerId="AD"/>
  <p188:author id="{1DA100D9-AA5E-A4A8-FCAD-82221C9804EF}" name="Meijer HE, Ellen" initials="EM" userId="S::h.e.meijer@pl.hanze.nl::81f275f8-2b68-41ad-896a-78dcb39f0e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03618F-3D6F-C6FD-771E-F2DCB5048EB1}" v="76" dt="2026-05-19T11:45:19.4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diagrams/_rels/data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 Id="rId4" Type="http://schemas.openxmlformats.org/officeDocument/2006/relationships/image" Target="../media/image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 Id="rId4"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ED26A1-456C-4D62-B1D4-2C0E6F8BE47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C9EFBB0-B0BA-4F8E-974A-29B3AD520F4D}">
      <dgm:prSet/>
      <dgm:spPr/>
      <dgm:t>
        <a:bodyPr/>
        <a:lstStyle/>
        <a:p>
          <a:pPr>
            <a:lnSpc>
              <a:spcPct val="100000"/>
            </a:lnSpc>
          </a:pPr>
          <a:r>
            <a:rPr lang="en-US" err="1"/>
            <a:t>Drie</a:t>
          </a:r>
          <a:r>
            <a:rPr lang="en-US"/>
            <a:t> </a:t>
          </a:r>
          <a:r>
            <a:rPr lang="en-US" err="1"/>
            <a:t>projecten</a:t>
          </a:r>
          <a:r>
            <a:rPr lang="en-US"/>
            <a:t> </a:t>
          </a:r>
          <a:r>
            <a:rPr lang="en-US" err="1"/>
            <a:t>hebben</a:t>
          </a:r>
          <a:r>
            <a:rPr lang="en-US"/>
            <a:t> </a:t>
          </a:r>
          <a:r>
            <a:rPr lang="en-US" err="1"/>
            <a:t>afgelopen</a:t>
          </a:r>
          <a:r>
            <a:rPr lang="en-US"/>
            <a:t> </a:t>
          </a:r>
          <a:r>
            <a:rPr lang="en-US" err="1"/>
            <a:t>drie</a:t>
          </a:r>
          <a:r>
            <a:rPr lang="en-US"/>
            <a:t> </a:t>
          </a:r>
          <a:r>
            <a:rPr lang="en-US" err="1"/>
            <a:t>jaren</a:t>
          </a:r>
          <a:r>
            <a:rPr lang="en-US"/>
            <a:t> </a:t>
          </a:r>
          <a:r>
            <a:rPr lang="en-US" err="1"/>
            <a:t>ingezet</a:t>
          </a:r>
          <a:r>
            <a:rPr lang="en-US"/>
            <a:t> op triadisch </a:t>
          </a:r>
          <a:r>
            <a:rPr lang="en-US" err="1"/>
            <a:t>samenwerken</a:t>
          </a:r>
          <a:r>
            <a:rPr lang="en-US"/>
            <a:t> in de </a:t>
          </a:r>
          <a:r>
            <a:rPr lang="en-US" err="1"/>
            <a:t>langdurige</a:t>
          </a:r>
          <a:r>
            <a:rPr lang="en-US"/>
            <a:t> ggz.</a:t>
          </a:r>
        </a:p>
      </dgm:t>
    </dgm:pt>
    <dgm:pt modelId="{98F8BFE3-A9A7-4D80-9C48-ED78F143F8AD}" type="parTrans" cxnId="{81C5BBB4-922D-41AE-B1B8-1D900D1D2BFC}">
      <dgm:prSet/>
      <dgm:spPr/>
      <dgm:t>
        <a:bodyPr/>
        <a:lstStyle/>
        <a:p>
          <a:endParaRPr lang="en-US"/>
        </a:p>
      </dgm:t>
    </dgm:pt>
    <dgm:pt modelId="{120BA76A-10A6-4FB9-BE7B-31087D94D9FB}" type="sibTrans" cxnId="{81C5BBB4-922D-41AE-B1B8-1D900D1D2BFC}">
      <dgm:prSet/>
      <dgm:spPr/>
      <dgm:t>
        <a:bodyPr/>
        <a:lstStyle/>
        <a:p>
          <a:endParaRPr lang="en-US"/>
        </a:p>
      </dgm:t>
    </dgm:pt>
    <dgm:pt modelId="{0FFFAD4E-910E-4B4D-B413-70E467E578E4}">
      <dgm:prSet/>
      <dgm:spPr/>
      <dgm:t>
        <a:bodyPr/>
        <a:lstStyle/>
        <a:p>
          <a:pPr>
            <a:lnSpc>
              <a:spcPct val="100000"/>
            </a:lnSpc>
          </a:pPr>
          <a:r>
            <a:rPr lang="nl-NL"/>
            <a:t>In de drie projecten zijn bruikbare tools ontwikkeld om deze samenwerking te ondersteunen en stimuleren.</a:t>
          </a:r>
          <a:endParaRPr lang="en-US"/>
        </a:p>
      </dgm:t>
    </dgm:pt>
    <dgm:pt modelId="{E5B54C19-C09F-4287-B64E-622A44EF9275}" type="parTrans" cxnId="{7FD42DE0-C686-4B07-BE23-7B707FDE2D4C}">
      <dgm:prSet/>
      <dgm:spPr/>
      <dgm:t>
        <a:bodyPr/>
        <a:lstStyle/>
        <a:p>
          <a:endParaRPr lang="en-US"/>
        </a:p>
      </dgm:t>
    </dgm:pt>
    <dgm:pt modelId="{A694EF12-6D64-4601-A344-E2966BA6DC7B}" type="sibTrans" cxnId="{7FD42DE0-C686-4B07-BE23-7B707FDE2D4C}">
      <dgm:prSet/>
      <dgm:spPr/>
      <dgm:t>
        <a:bodyPr/>
        <a:lstStyle/>
        <a:p>
          <a:endParaRPr lang="en-US"/>
        </a:p>
      </dgm:t>
    </dgm:pt>
    <dgm:pt modelId="{DDE066C2-134B-494C-9ADB-1AF9E71B6726}">
      <dgm:prSet/>
      <dgm:spPr/>
      <dgm:t>
        <a:bodyPr/>
        <a:lstStyle/>
        <a:p>
          <a:pPr>
            <a:lnSpc>
              <a:spcPct val="100000"/>
            </a:lnSpc>
          </a:pPr>
          <a:r>
            <a:rPr lang="nl-NL" b="0" i="0"/>
            <a:t>We hebben de tools, kennis en ervaringen uit deze projecten gebundeld en gezamenlijk de inzichten verder op maat geïmplementeerd bij ART-teams. </a:t>
          </a:r>
          <a:endParaRPr lang="en-US"/>
        </a:p>
      </dgm:t>
    </dgm:pt>
    <dgm:pt modelId="{532F96A3-A6D2-4A76-94AE-0F1D29FAEC70}" type="parTrans" cxnId="{42B1862F-7675-4E85-82FA-600A1AB92B3D}">
      <dgm:prSet/>
      <dgm:spPr/>
      <dgm:t>
        <a:bodyPr/>
        <a:lstStyle/>
        <a:p>
          <a:endParaRPr lang="en-US"/>
        </a:p>
      </dgm:t>
    </dgm:pt>
    <dgm:pt modelId="{8643FCFA-DA91-4118-B2DA-D715A6EE4B78}" type="sibTrans" cxnId="{42B1862F-7675-4E85-82FA-600A1AB92B3D}">
      <dgm:prSet/>
      <dgm:spPr/>
      <dgm:t>
        <a:bodyPr/>
        <a:lstStyle/>
        <a:p>
          <a:endParaRPr lang="en-US"/>
        </a:p>
      </dgm:t>
    </dgm:pt>
    <dgm:pt modelId="{75B8CDB8-E2B0-414D-A637-4CE1EB77AB69}">
      <dgm:prSet/>
      <dgm:spPr/>
      <dgm:t>
        <a:bodyPr/>
        <a:lstStyle/>
        <a:p>
          <a:pPr>
            <a:lnSpc>
              <a:spcPct val="100000"/>
            </a:lnSpc>
          </a:pPr>
          <a:r>
            <a:rPr lang="nl-NL" b="0" i="0"/>
            <a:t>De </a:t>
          </a:r>
          <a:r>
            <a:rPr lang="nl-NL"/>
            <a:t>geleerde lessen zijn uitgewerkt in een implementatie-handleiding en trainingsmateriaal voor een 'train de trainer triadecoach’ </a:t>
          </a:r>
          <a:endParaRPr lang="en-US"/>
        </a:p>
      </dgm:t>
    </dgm:pt>
    <dgm:pt modelId="{6F8BBC11-F3A0-4043-9144-0F10C34416C6}" type="parTrans" cxnId="{4A938F8B-69B1-4DAF-BCB0-DF98C5668C81}">
      <dgm:prSet/>
      <dgm:spPr/>
      <dgm:t>
        <a:bodyPr/>
        <a:lstStyle/>
        <a:p>
          <a:endParaRPr lang="en-US"/>
        </a:p>
      </dgm:t>
    </dgm:pt>
    <dgm:pt modelId="{DE5C8316-BA9E-4420-A0E8-9E1BE3FB4AFE}" type="sibTrans" cxnId="{4A938F8B-69B1-4DAF-BCB0-DF98C5668C81}">
      <dgm:prSet/>
      <dgm:spPr/>
      <dgm:t>
        <a:bodyPr/>
        <a:lstStyle/>
        <a:p>
          <a:endParaRPr lang="en-US"/>
        </a:p>
      </dgm:t>
    </dgm:pt>
    <dgm:pt modelId="{E7674682-2E78-4C8E-A6FB-3C44767702F9}" type="pres">
      <dgm:prSet presAssocID="{3AED26A1-456C-4D62-B1D4-2C0E6F8BE479}" presName="root" presStyleCnt="0">
        <dgm:presLayoutVars>
          <dgm:dir/>
          <dgm:resizeHandles val="exact"/>
        </dgm:presLayoutVars>
      </dgm:prSet>
      <dgm:spPr/>
    </dgm:pt>
    <dgm:pt modelId="{5418318C-093D-483E-9F51-A9B6B6060DA4}" type="pres">
      <dgm:prSet presAssocID="{8C9EFBB0-B0BA-4F8E-974A-29B3AD520F4D}" presName="compNode" presStyleCnt="0"/>
      <dgm:spPr/>
    </dgm:pt>
    <dgm:pt modelId="{0E87CAB7-726D-4DD9-9F6E-D7A816646339}" type="pres">
      <dgm:prSet presAssocID="{8C9EFBB0-B0BA-4F8E-974A-29B3AD520F4D}" presName="bgRect" presStyleLbl="bgShp" presStyleIdx="0" presStyleCnt="4" custScaleY="152406"/>
      <dgm:spPr/>
    </dgm:pt>
    <dgm:pt modelId="{D46179E3-674D-4284-B653-BED4FB672769}" type="pres">
      <dgm:prSet presAssocID="{8C9EFBB0-B0BA-4F8E-974A-29B3AD520F4D}"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Rechter"/>
        </a:ext>
      </dgm:extLst>
    </dgm:pt>
    <dgm:pt modelId="{3CF41702-0107-41A4-82F9-C968EBC5BA83}" type="pres">
      <dgm:prSet presAssocID="{8C9EFBB0-B0BA-4F8E-974A-29B3AD520F4D}" presName="spaceRect" presStyleCnt="0"/>
      <dgm:spPr/>
    </dgm:pt>
    <dgm:pt modelId="{D4528C86-10B8-490C-A9B6-FC309B0439B1}" type="pres">
      <dgm:prSet presAssocID="{8C9EFBB0-B0BA-4F8E-974A-29B3AD520F4D}" presName="parTx" presStyleLbl="revTx" presStyleIdx="0" presStyleCnt="4" custLinFactNeighborX="-412" custLinFactNeighborY="-18278">
        <dgm:presLayoutVars>
          <dgm:chMax val="0"/>
          <dgm:chPref val="0"/>
        </dgm:presLayoutVars>
      </dgm:prSet>
      <dgm:spPr/>
    </dgm:pt>
    <dgm:pt modelId="{C94CDD9D-5835-4A8C-A271-00497363DDEE}" type="pres">
      <dgm:prSet presAssocID="{120BA76A-10A6-4FB9-BE7B-31087D94D9FB}" presName="sibTrans" presStyleCnt="0"/>
      <dgm:spPr/>
    </dgm:pt>
    <dgm:pt modelId="{817C5401-8BAD-403C-BEEE-CE67AF55E29D}" type="pres">
      <dgm:prSet presAssocID="{0FFFAD4E-910E-4B4D-B413-70E467E578E4}" presName="compNode" presStyleCnt="0"/>
      <dgm:spPr/>
    </dgm:pt>
    <dgm:pt modelId="{28989D85-BD38-48F0-ADC5-F4A3274B076C}" type="pres">
      <dgm:prSet presAssocID="{0FFFAD4E-910E-4B4D-B413-70E467E578E4}" presName="bgRect" presStyleLbl="bgShp" presStyleIdx="1" presStyleCnt="4" custScaleY="129433"/>
      <dgm:spPr/>
    </dgm:pt>
    <dgm:pt modelId="{339FC861-1518-4A03-A447-131E75F94868}" type="pres">
      <dgm:prSet presAssocID="{0FFFAD4E-910E-4B4D-B413-70E467E578E4}"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druk"/>
        </a:ext>
      </dgm:extLst>
    </dgm:pt>
    <dgm:pt modelId="{0A47F9D9-6DD5-4A28-AA5D-ED0B786B39BF}" type="pres">
      <dgm:prSet presAssocID="{0FFFAD4E-910E-4B4D-B413-70E467E578E4}" presName="spaceRect" presStyleCnt="0"/>
      <dgm:spPr/>
    </dgm:pt>
    <dgm:pt modelId="{41FAAA09-08DB-422C-9C9C-9A10F1BFA179}" type="pres">
      <dgm:prSet presAssocID="{0FFFAD4E-910E-4B4D-B413-70E467E578E4}" presName="parTx" presStyleLbl="revTx" presStyleIdx="1" presStyleCnt="4" custLinFactNeighborX="1726" custLinFactNeighborY="-11750">
        <dgm:presLayoutVars>
          <dgm:chMax val="0"/>
          <dgm:chPref val="0"/>
        </dgm:presLayoutVars>
      </dgm:prSet>
      <dgm:spPr/>
    </dgm:pt>
    <dgm:pt modelId="{23A8A115-205B-4CB6-8F05-01787F41C06E}" type="pres">
      <dgm:prSet presAssocID="{A694EF12-6D64-4601-A344-E2966BA6DC7B}" presName="sibTrans" presStyleCnt="0"/>
      <dgm:spPr/>
    </dgm:pt>
    <dgm:pt modelId="{57533740-AA67-4E31-B245-6851DF1A3583}" type="pres">
      <dgm:prSet presAssocID="{DDE066C2-134B-494C-9ADB-1AF9E71B6726}" presName="compNode" presStyleCnt="0"/>
      <dgm:spPr/>
    </dgm:pt>
    <dgm:pt modelId="{995526DA-4593-4C2B-BA2E-DD3DD1FA6AC5}" type="pres">
      <dgm:prSet presAssocID="{DDE066C2-134B-494C-9ADB-1AF9E71B6726}" presName="bgRect" presStyleLbl="bgShp" presStyleIdx="2" presStyleCnt="4" custScaleY="176193"/>
      <dgm:spPr/>
    </dgm:pt>
    <dgm:pt modelId="{5F34FC30-28EE-45A6-9076-A9345A8BD1E8}" type="pres">
      <dgm:prSet presAssocID="{DDE066C2-134B-494C-9ADB-1AF9E71B6726}"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Gloeilamp"/>
        </a:ext>
      </dgm:extLst>
    </dgm:pt>
    <dgm:pt modelId="{991DDBC0-40D0-4940-A448-5C60ED431529}" type="pres">
      <dgm:prSet presAssocID="{DDE066C2-134B-494C-9ADB-1AF9E71B6726}" presName="spaceRect" presStyleCnt="0"/>
      <dgm:spPr/>
    </dgm:pt>
    <dgm:pt modelId="{1BD95DB9-45F3-4482-89CB-C31DA9DE5B32}" type="pres">
      <dgm:prSet presAssocID="{DDE066C2-134B-494C-9ADB-1AF9E71B6726}" presName="parTx" presStyleLbl="revTx" presStyleIdx="2" presStyleCnt="4" custLinFactNeighborX="-412" custLinFactNeighborY="-15667">
        <dgm:presLayoutVars>
          <dgm:chMax val="0"/>
          <dgm:chPref val="0"/>
        </dgm:presLayoutVars>
      </dgm:prSet>
      <dgm:spPr/>
    </dgm:pt>
    <dgm:pt modelId="{734A20B7-6943-4403-9E27-9B80DDEEA875}" type="pres">
      <dgm:prSet presAssocID="{8643FCFA-DA91-4118-B2DA-D715A6EE4B78}" presName="sibTrans" presStyleCnt="0"/>
      <dgm:spPr/>
    </dgm:pt>
    <dgm:pt modelId="{EDDFE27F-C6C0-4E04-9988-88E583745CDA}" type="pres">
      <dgm:prSet presAssocID="{75B8CDB8-E2B0-414D-A637-4CE1EB77AB69}" presName="compNode" presStyleCnt="0"/>
      <dgm:spPr/>
    </dgm:pt>
    <dgm:pt modelId="{3FFCE893-2276-452A-8C07-0AC523DD4CBB}" type="pres">
      <dgm:prSet presAssocID="{75B8CDB8-E2B0-414D-A637-4CE1EB77AB69}" presName="bgRect" presStyleLbl="bgShp" presStyleIdx="3" presStyleCnt="4" custScaleY="159647"/>
      <dgm:spPr/>
    </dgm:pt>
    <dgm:pt modelId="{D9D0EB1A-FFC2-42E4-BDAF-45A0E67D5C7A}" type="pres">
      <dgm:prSet presAssocID="{75B8CDB8-E2B0-414D-A637-4CE1EB77AB69}"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oos"/>
        </a:ext>
      </dgm:extLst>
    </dgm:pt>
    <dgm:pt modelId="{2F76FD18-EFD2-44DC-AF79-7C4AA8EF46EF}" type="pres">
      <dgm:prSet presAssocID="{75B8CDB8-E2B0-414D-A637-4CE1EB77AB69}" presName="spaceRect" presStyleCnt="0"/>
      <dgm:spPr/>
    </dgm:pt>
    <dgm:pt modelId="{259C0F50-1CFB-4C4C-95EB-A752C594195C}" type="pres">
      <dgm:prSet presAssocID="{75B8CDB8-E2B0-414D-A637-4CE1EB77AB69}" presName="parTx" presStyleLbl="revTx" presStyleIdx="3" presStyleCnt="4" custLinFactNeighborX="-206" custLinFactNeighborY="-17631">
        <dgm:presLayoutVars>
          <dgm:chMax val="0"/>
          <dgm:chPref val="0"/>
        </dgm:presLayoutVars>
      </dgm:prSet>
      <dgm:spPr/>
    </dgm:pt>
  </dgm:ptLst>
  <dgm:cxnLst>
    <dgm:cxn modelId="{42B1862F-7675-4E85-82FA-600A1AB92B3D}" srcId="{3AED26A1-456C-4D62-B1D4-2C0E6F8BE479}" destId="{DDE066C2-134B-494C-9ADB-1AF9E71B6726}" srcOrd="2" destOrd="0" parTransId="{532F96A3-A6D2-4A76-94AE-0F1D29FAEC70}" sibTransId="{8643FCFA-DA91-4118-B2DA-D715A6EE4B78}"/>
    <dgm:cxn modelId="{C4F92365-777A-44CF-98F4-C9BE4BBB2EC1}" type="presOf" srcId="{8C9EFBB0-B0BA-4F8E-974A-29B3AD520F4D}" destId="{D4528C86-10B8-490C-A9B6-FC309B0439B1}" srcOrd="0" destOrd="0" presId="urn:microsoft.com/office/officeart/2018/2/layout/IconVerticalSolidList"/>
    <dgm:cxn modelId="{9986597F-9611-40B9-B2A8-BB7CB82D46C3}" type="presOf" srcId="{75B8CDB8-E2B0-414D-A637-4CE1EB77AB69}" destId="{259C0F50-1CFB-4C4C-95EB-A752C594195C}" srcOrd="0" destOrd="0" presId="urn:microsoft.com/office/officeart/2018/2/layout/IconVerticalSolidList"/>
    <dgm:cxn modelId="{4A938F8B-69B1-4DAF-BCB0-DF98C5668C81}" srcId="{3AED26A1-456C-4D62-B1D4-2C0E6F8BE479}" destId="{75B8CDB8-E2B0-414D-A637-4CE1EB77AB69}" srcOrd="3" destOrd="0" parTransId="{6F8BBC11-F3A0-4043-9144-0F10C34416C6}" sibTransId="{DE5C8316-BA9E-4420-A0E8-9E1BE3FB4AFE}"/>
    <dgm:cxn modelId="{BED35495-357A-4250-AF21-CAC4C350846D}" type="presOf" srcId="{0FFFAD4E-910E-4B4D-B413-70E467E578E4}" destId="{41FAAA09-08DB-422C-9C9C-9A10F1BFA179}" srcOrd="0" destOrd="0" presId="urn:microsoft.com/office/officeart/2018/2/layout/IconVerticalSolidList"/>
    <dgm:cxn modelId="{81C5BBB4-922D-41AE-B1B8-1D900D1D2BFC}" srcId="{3AED26A1-456C-4D62-B1D4-2C0E6F8BE479}" destId="{8C9EFBB0-B0BA-4F8E-974A-29B3AD520F4D}" srcOrd="0" destOrd="0" parTransId="{98F8BFE3-A9A7-4D80-9C48-ED78F143F8AD}" sibTransId="{120BA76A-10A6-4FB9-BE7B-31087D94D9FB}"/>
    <dgm:cxn modelId="{7E6966D2-2E26-4813-98E8-FFBA4EFA445D}" type="presOf" srcId="{3AED26A1-456C-4D62-B1D4-2C0E6F8BE479}" destId="{E7674682-2E78-4C8E-A6FB-3C44767702F9}" srcOrd="0" destOrd="0" presId="urn:microsoft.com/office/officeart/2018/2/layout/IconVerticalSolidList"/>
    <dgm:cxn modelId="{7FD42DE0-C686-4B07-BE23-7B707FDE2D4C}" srcId="{3AED26A1-456C-4D62-B1D4-2C0E6F8BE479}" destId="{0FFFAD4E-910E-4B4D-B413-70E467E578E4}" srcOrd="1" destOrd="0" parTransId="{E5B54C19-C09F-4287-B64E-622A44EF9275}" sibTransId="{A694EF12-6D64-4601-A344-E2966BA6DC7B}"/>
    <dgm:cxn modelId="{F14126FD-50ED-45A5-9F2C-2BFBA572C1B5}" type="presOf" srcId="{DDE066C2-134B-494C-9ADB-1AF9E71B6726}" destId="{1BD95DB9-45F3-4482-89CB-C31DA9DE5B32}" srcOrd="0" destOrd="0" presId="urn:microsoft.com/office/officeart/2018/2/layout/IconVerticalSolidList"/>
    <dgm:cxn modelId="{6903013C-9F07-47A2-824C-52B86C946B19}" type="presParOf" srcId="{E7674682-2E78-4C8E-A6FB-3C44767702F9}" destId="{5418318C-093D-483E-9F51-A9B6B6060DA4}" srcOrd="0" destOrd="0" presId="urn:microsoft.com/office/officeart/2018/2/layout/IconVerticalSolidList"/>
    <dgm:cxn modelId="{5BFD03F8-A7E1-4825-9BC9-B281AAC50D31}" type="presParOf" srcId="{5418318C-093D-483E-9F51-A9B6B6060DA4}" destId="{0E87CAB7-726D-4DD9-9F6E-D7A816646339}" srcOrd="0" destOrd="0" presId="urn:microsoft.com/office/officeart/2018/2/layout/IconVerticalSolidList"/>
    <dgm:cxn modelId="{DD231085-387E-424A-A329-12CE030F4D0C}" type="presParOf" srcId="{5418318C-093D-483E-9F51-A9B6B6060DA4}" destId="{D46179E3-674D-4284-B653-BED4FB672769}" srcOrd="1" destOrd="0" presId="urn:microsoft.com/office/officeart/2018/2/layout/IconVerticalSolidList"/>
    <dgm:cxn modelId="{0D2FB64B-C315-4793-8B5A-DA986BD8138B}" type="presParOf" srcId="{5418318C-093D-483E-9F51-A9B6B6060DA4}" destId="{3CF41702-0107-41A4-82F9-C968EBC5BA83}" srcOrd="2" destOrd="0" presId="urn:microsoft.com/office/officeart/2018/2/layout/IconVerticalSolidList"/>
    <dgm:cxn modelId="{23978BA7-B323-492D-AD3D-1E7CEB96F456}" type="presParOf" srcId="{5418318C-093D-483E-9F51-A9B6B6060DA4}" destId="{D4528C86-10B8-490C-A9B6-FC309B0439B1}" srcOrd="3" destOrd="0" presId="urn:microsoft.com/office/officeart/2018/2/layout/IconVerticalSolidList"/>
    <dgm:cxn modelId="{A1E610C9-6143-41EA-B370-31E430240E26}" type="presParOf" srcId="{E7674682-2E78-4C8E-A6FB-3C44767702F9}" destId="{C94CDD9D-5835-4A8C-A271-00497363DDEE}" srcOrd="1" destOrd="0" presId="urn:microsoft.com/office/officeart/2018/2/layout/IconVerticalSolidList"/>
    <dgm:cxn modelId="{3CA41DF3-A55A-4DC8-AB36-D6151F81A555}" type="presParOf" srcId="{E7674682-2E78-4C8E-A6FB-3C44767702F9}" destId="{817C5401-8BAD-403C-BEEE-CE67AF55E29D}" srcOrd="2" destOrd="0" presId="urn:microsoft.com/office/officeart/2018/2/layout/IconVerticalSolidList"/>
    <dgm:cxn modelId="{19F8B29B-D085-4648-87AF-C9D33FDA57CA}" type="presParOf" srcId="{817C5401-8BAD-403C-BEEE-CE67AF55E29D}" destId="{28989D85-BD38-48F0-ADC5-F4A3274B076C}" srcOrd="0" destOrd="0" presId="urn:microsoft.com/office/officeart/2018/2/layout/IconVerticalSolidList"/>
    <dgm:cxn modelId="{5B204B68-F0FE-4FF2-91A3-78ECC61A828F}" type="presParOf" srcId="{817C5401-8BAD-403C-BEEE-CE67AF55E29D}" destId="{339FC861-1518-4A03-A447-131E75F94868}" srcOrd="1" destOrd="0" presId="urn:microsoft.com/office/officeart/2018/2/layout/IconVerticalSolidList"/>
    <dgm:cxn modelId="{AC107E3C-BAD3-4246-936A-7183E774B641}" type="presParOf" srcId="{817C5401-8BAD-403C-BEEE-CE67AF55E29D}" destId="{0A47F9D9-6DD5-4A28-AA5D-ED0B786B39BF}" srcOrd="2" destOrd="0" presId="urn:microsoft.com/office/officeart/2018/2/layout/IconVerticalSolidList"/>
    <dgm:cxn modelId="{AC661A88-A28F-4096-9CD8-E9035F16CBDB}" type="presParOf" srcId="{817C5401-8BAD-403C-BEEE-CE67AF55E29D}" destId="{41FAAA09-08DB-422C-9C9C-9A10F1BFA179}" srcOrd="3" destOrd="0" presId="urn:microsoft.com/office/officeart/2018/2/layout/IconVerticalSolidList"/>
    <dgm:cxn modelId="{A0E16990-1EC0-4637-88F5-BB9B80093F8C}" type="presParOf" srcId="{E7674682-2E78-4C8E-A6FB-3C44767702F9}" destId="{23A8A115-205B-4CB6-8F05-01787F41C06E}" srcOrd="3" destOrd="0" presId="urn:microsoft.com/office/officeart/2018/2/layout/IconVerticalSolidList"/>
    <dgm:cxn modelId="{3AAA2014-9ABD-450F-9D1D-B92EB14573B2}" type="presParOf" srcId="{E7674682-2E78-4C8E-A6FB-3C44767702F9}" destId="{57533740-AA67-4E31-B245-6851DF1A3583}" srcOrd="4" destOrd="0" presId="urn:microsoft.com/office/officeart/2018/2/layout/IconVerticalSolidList"/>
    <dgm:cxn modelId="{56C16D02-EC84-4372-93C5-5B0504F4D838}" type="presParOf" srcId="{57533740-AA67-4E31-B245-6851DF1A3583}" destId="{995526DA-4593-4C2B-BA2E-DD3DD1FA6AC5}" srcOrd="0" destOrd="0" presId="urn:microsoft.com/office/officeart/2018/2/layout/IconVerticalSolidList"/>
    <dgm:cxn modelId="{E815C4E8-DBC2-478A-AE18-316E5D2E650B}" type="presParOf" srcId="{57533740-AA67-4E31-B245-6851DF1A3583}" destId="{5F34FC30-28EE-45A6-9076-A9345A8BD1E8}" srcOrd="1" destOrd="0" presId="urn:microsoft.com/office/officeart/2018/2/layout/IconVerticalSolidList"/>
    <dgm:cxn modelId="{C3E048D8-771B-46A9-8273-F3D15D99F31E}" type="presParOf" srcId="{57533740-AA67-4E31-B245-6851DF1A3583}" destId="{991DDBC0-40D0-4940-A448-5C60ED431529}" srcOrd="2" destOrd="0" presId="urn:microsoft.com/office/officeart/2018/2/layout/IconVerticalSolidList"/>
    <dgm:cxn modelId="{E3BAA875-5084-4F21-A5DC-B031E520FE3A}" type="presParOf" srcId="{57533740-AA67-4E31-B245-6851DF1A3583}" destId="{1BD95DB9-45F3-4482-89CB-C31DA9DE5B32}" srcOrd="3" destOrd="0" presId="urn:microsoft.com/office/officeart/2018/2/layout/IconVerticalSolidList"/>
    <dgm:cxn modelId="{5FA35AEE-76B1-4A6A-B496-32B73C64CA8A}" type="presParOf" srcId="{E7674682-2E78-4C8E-A6FB-3C44767702F9}" destId="{734A20B7-6943-4403-9E27-9B80DDEEA875}" srcOrd="5" destOrd="0" presId="urn:microsoft.com/office/officeart/2018/2/layout/IconVerticalSolidList"/>
    <dgm:cxn modelId="{E925649B-8730-49EA-A9ED-D867BA0EF7AC}" type="presParOf" srcId="{E7674682-2E78-4C8E-A6FB-3C44767702F9}" destId="{EDDFE27F-C6C0-4E04-9988-88E583745CDA}" srcOrd="6" destOrd="0" presId="urn:microsoft.com/office/officeart/2018/2/layout/IconVerticalSolidList"/>
    <dgm:cxn modelId="{3E1C6A4C-1B22-4040-B097-A5505C3A126C}" type="presParOf" srcId="{EDDFE27F-C6C0-4E04-9988-88E583745CDA}" destId="{3FFCE893-2276-452A-8C07-0AC523DD4CBB}" srcOrd="0" destOrd="0" presId="urn:microsoft.com/office/officeart/2018/2/layout/IconVerticalSolidList"/>
    <dgm:cxn modelId="{63F309AC-EC23-4B98-B6C5-B903AA570B42}" type="presParOf" srcId="{EDDFE27F-C6C0-4E04-9988-88E583745CDA}" destId="{D9D0EB1A-FFC2-42E4-BDAF-45A0E67D5C7A}" srcOrd="1" destOrd="0" presId="urn:microsoft.com/office/officeart/2018/2/layout/IconVerticalSolidList"/>
    <dgm:cxn modelId="{8188BBC2-4E65-4C53-816F-C7B12EF1E2FC}" type="presParOf" srcId="{EDDFE27F-C6C0-4E04-9988-88E583745CDA}" destId="{2F76FD18-EFD2-44DC-AF79-7C4AA8EF46EF}" srcOrd="2" destOrd="0" presId="urn:microsoft.com/office/officeart/2018/2/layout/IconVerticalSolidList"/>
    <dgm:cxn modelId="{7ADC59BB-0A15-43A0-9E4D-FB00791CEE25}" type="presParOf" srcId="{EDDFE27F-C6C0-4E04-9988-88E583745CDA}" destId="{259C0F50-1CFB-4C4C-95EB-A752C594195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87CAB7-726D-4DD9-9F6E-D7A816646339}">
      <dsp:nvSpPr>
        <dsp:cNvPr id="0" name=""/>
        <dsp:cNvSpPr/>
      </dsp:nvSpPr>
      <dsp:spPr>
        <a:xfrm>
          <a:off x="0" y="333351"/>
          <a:ext cx="5088467" cy="89887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6179E3-674D-4284-B653-BED4FB672769}">
      <dsp:nvSpPr>
        <dsp:cNvPr id="0" name=""/>
        <dsp:cNvSpPr/>
      </dsp:nvSpPr>
      <dsp:spPr>
        <a:xfrm>
          <a:off x="178410" y="620595"/>
          <a:ext cx="324699" cy="324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528C86-10B8-490C-A9B6-FC309B0439B1}">
      <dsp:nvSpPr>
        <dsp:cNvPr id="0" name=""/>
        <dsp:cNvSpPr/>
      </dsp:nvSpPr>
      <dsp:spPr>
        <a:xfrm>
          <a:off x="663616" y="359879"/>
          <a:ext cx="4345715" cy="700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123" tIns="74123" rIns="74123" bIns="74123" numCol="1" spcCol="1270" anchor="ctr" anchorCtr="0">
          <a:noAutofit/>
        </a:bodyPr>
        <a:lstStyle/>
        <a:p>
          <a:pPr marL="0" lvl="0" indent="0" algn="l" defTabSz="622300">
            <a:lnSpc>
              <a:spcPct val="100000"/>
            </a:lnSpc>
            <a:spcBef>
              <a:spcPct val="0"/>
            </a:spcBef>
            <a:spcAft>
              <a:spcPct val="35000"/>
            </a:spcAft>
            <a:buNone/>
          </a:pPr>
          <a:r>
            <a:rPr lang="en-US" sz="1400" kern="1200" err="1"/>
            <a:t>Drie</a:t>
          </a:r>
          <a:r>
            <a:rPr lang="en-US" sz="1400" kern="1200"/>
            <a:t> </a:t>
          </a:r>
          <a:r>
            <a:rPr lang="en-US" sz="1400" kern="1200" err="1"/>
            <a:t>projecten</a:t>
          </a:r>
          <a:r>
            <a:rPr lang="en-US" sz="1400" kern="1200"/>
            <a:t> </a:t>
          </a:r>
          <a:r>
            <a:rPr lang="en-US" sz="1400" kern="1200" err="1"/>
            <a:t>hebben</a:t>
          </a:r>
          <a:r>
            <a:rPr lang="en-US" sz="1400" kern="1200"/>
            <a:t> </a:t>
          </a:r>
          <a:r>
            <a:rPr lang="en-US" sz="1400" kern="1200" err="1"/>
            <a:t>afgelopen</a:t>
          </a:r>
          <a:r>
            <a:rPr lang="en-US" sz="1400" kern="1200"/>
            <a:t> </a:t>
          </a:r>
          <a:r>
            <a:rPr lang="en-US" sz="1400" kern="1200" err="1"/>
            <a:t>drie</a:t>
          </a:r>
          <a:r>
            <a:rPr lang="en-US" sz="1400" kern="1200"/>
            <a:t> </a:t>
          </a:r>
          <a:r>
            <a:rPr lang="en-US" sz="1400" kern="1200" err="1"/>
            <a:t>jaren</a:t>
          </a:r>
          <a:r>
            <a:rPr lang="en-US" sz="1400" kern="1200"/>
            <a:t> </a:t>
          </a:r>
          <a:r>
            <a:rPr lang="en-US" sz="1400" kern="1200" err="1"/>
            <a:t>ingezet</a:t>
          </a:r>
          <a:r>
            <a:rPr lang="en-US" sz="1400" kern="1200"/>
            <a:t> op triadisch </a:t>
          </a:r>
          <a:r>
            <a:rPr lang="en-US" sz="1400" kern="1200" err="1"/>
            <a:t>samenwerken</a:t>
          </a:r>
          <a:r>
            <a:rPr lang="en-US" sz="1400" kern="1200"/>
            <a:t> in de </a:t>
          </a:r>
          <a:r>
            <a:rPr lang="en-US" sz="1400" kern="1200" err="1"/>
            <a:t>langdurige</a:t>
          </a:r>
          <a:r>
            <a:rPr lang="en-US" sz="1400" kern="1200"/>
            <a:t> ggz.</a:t>
          </a:r>
        </a:p>
      </dsp:txBody>
      <dsp:txXfrm>
        <a:off x="663616" y="359879"/>
        <a:ext cx="4345715" cy="700372"/>
      </dsp:txXfrm>
    </dsp:sp>
    <dsp:sp modelId="{28989D85-BD38-48F0-ADC5-F4A3274B076C}">
      <dsp:nvSpPr>
        <dsp:cNvPr id="0" name=""/>
        <dsp:cNvSpPr/>
      </dsp:nvSpPr>
      <dsp:spPr>
        <a:xfrm>
          <a:off x="0" y="1407315"/>
          <a:ext cx="5088467" cy="76337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9FC861-1518-4A03-A447-131E75F94868}">
      <dsp:nvSpPr>
        <dsp:cNvPr id="0" name=""/>
        <dsp:cNvSpPr/>
      </dsp:nvSpPr>
      <dsp:spPr>
        <a:xfrm>
          <a:off x="178410" y="1626813"/>
          <a:ext cx="324699" cy="324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FAAA09-08DB-422C-9C9C-9A10F1BFA179}">
      <dsp:nvSpPr>
        <dsp:cNvPr id="0" name=""/>
        <dsp:cNvSpPr/>
      </dsp:nvSpPr>
      <dsp:spPr>
        <a:xfrm>
          <a:off x="742751" y="1411817"/>
          <a:ext cx="4345715" cy="700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123" tIns="74123" rIns="74123" bIns="74123" numCol="1" spcCol="1270" anchor="ctr" anchorCtr="0">
          <a:noAutofit/>
        </a:bodyPr>
        <a:lstStyle/>
        <a:p>
          <a:pPr marL="0" lvl="0" indent="0" algn="l" defTabSz="622300">
            <a:lnSpc>
              <a:spcPct val="100000"/>
            </a:lnSpc>
            <a:spcBef>
              <a:spcPct val="0"/>
            </a:spcBef>
            <a:spcAft>
              <a:spcPct val="35000"/>
            </a:spcAft>
            <a:buNone/>
          </a:pPr>
          <a:r>
            <a:rPr lang="nl-NL" sz="1400" kern="1200"/>
            <a:t>In de drie projecten zijn bruikbare tools ontwikkeld om deze samenwerking te ondersteunen en stimuleren.</a:t>
          </a:r>
          <a:endParaRPr lang="en-US" sz="1400" kern="1200"/>
        </a:p>
      </dsp:txBody>
      <dsp:txXfrm>
        <a:off x="742751" y="1411817"/>
        <a:ext cx="4345715" cy="700372"/>
      </dsp:txXfrm>
    </dsp:sp>
    <dsp:sp modelId="{995526DA-4593-4C2B-BA2E-DD3DD1FA6AC5}">
      <dsp:nvSpPr>
        <dsp:cNvPr id="0" name=""/>
        <dsp:cNvSpPr/>
      </dsp:nvSpPr>
      <dsp:spPr>
        <a:xfrm>
          <a:off x="0" y="2369576"/>
          <a:ext cx="5088467" cy="10391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34FC30-28EE-45A6-9076-A9345A8BD1E8}">
      <dsp:nvSpPr>
        <dsp:cNvPr id="0" name=""/>
        <dsp:cNvSpPr/>
      </dsp:nvSpPr>
      <dsp:spPr>
        <a:xfrm>
          <a:off x="178410" y="2726966"/>
          <a:ext cx="324699" cy="324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D95DB9-45F3-4482-89CB-C31DA9DE5B32}">
      <dsp:nvSpPr>
        <dsp:cNvPr id="0" name=""/>
        <dsp:cNvSpPr/>
      </dsp:nvSpPr>
      <dsp:spPr>
        <a:xfrm>
          <a:off x="663616" y="2484537"/>
          <a:ext cx="4345715" cy="700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123" tIns="74123" rIns="74123" bIns="74123" numCol="1" spcCol="1270" anchor="ctr" anchorCtr="0">
          <a:noAutofit/>
        </a:bodyPr>
        <a:lstStyle/>
        <a:p>
          <a:pPr marL="0" lvl="0" indent="0" algn="l" defTabSz="622300">
            <a:lnSpc>
              <a:spcPct val="100000"/>
            </a:lnSpc>
            <a:spcBef>
              <a:spcPct val="0"/>
            </a:spcBef>
            <a:spcAft>
              <a:spcPct val="35000"/>
            </a:spcAft>
            <a:buNone/>
          </a:pPr>
          <a:r>
            <a:rPr lang="nl-NL" sz="1400" b="0" i="0" kern="1200"/>
            <a:t>We hebben de tools, kennis en ervaringen uit deze projecten gebundeld en gezamenlijk de inzichten verder op maat geïmplementeerd bij ART-teams. </a:t>
          </a:r>
          <a:endParaRPr lang="en-US" sz="1400" kern="1200"/>
        </a:p>
      </dsp:txBody>
      <dsp:txXfrm>
        <a:off x="663616" y="2484537"/>
        <a:ext cx="4345715" cy="700372"/>
      </dsp:txXfrm>
    </dsp:sp>
    <dsp:sp modelId="{3FFCE893-2276-452A-8C07-0AC523DD4CBB}">
      <dsp:nvSpPr>
        <dsp:cNvPr id="0" name=""/>
        <dsp:cNvSpPr/>
      </dsp:nvSpPr>
      <dsp:spPr>
        <a:xfrm>
          <a:off x="0" y="3583833"/>
          <a:ext cx="5088467" cy="94157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D0EB1A-FFC2-42E4-BDAF-45A0E67D5C7A}">
      <dsp:nvSpPr>
        <dsp:cNvPr id="0" name=""/>
        <dsp:cNvSpPr/>
      </dsp:nvSpPr>
      <dsp:spPr>
        <a:xfrm>
          <a:off x="178410" y="3892430"/>
          <a:ext cx="324699" cy="324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9C0F50-1CFB-4C4C-95EB-A752C594195C}">
      <dsp:nvSpPr>
        <dsp:cNvPr id="0" name=""/>
        <dsp:cNvSpPr/>
      </dsp:nvSpPr>
      <dsp:spPr>
        <a:xfrm>
          <a:off x="672568" y="3636245"/>
          <a:ext cx="4345715" cy="700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123" tIns="74123" rIns="74123" bIns="74123" numCol="1" spcCol="1270" anchor="ctr" anchorCtr="0">
          <a:noAutofit/>
        </a:bodyPr>
        <a:lstStyle/>
        <a:p>
          <a:pPr marL="0" lvl="0" indent="0" algn="l" defTabSz="622300">
            <a:lnSpc>
              <a:spcPct val="100000"/>
            </a:lnSpc>
            <a:spcBef>
              <a:spcPct val="0"/>
            </a:spcBef>
            <a:spcAft>
              <a:spcPct val="35000"/>
            </a:spcAft>
            <a:buNone/>
          </a:pPr>
          <a:r>
            <a:rPr lang="nl-NL" sz="1400" b="0" i="0" kern="1200"/>
            <a:t>De </a:t>
          </a:r>
          <a:r>
            <a:rPr lang="nl-NL" sz="1400" kern="1200"/>
            <a:t>geleerde lessen zijn uitgewerkt in een implementatie-handleiding en trainingsmateriaal voor een 'train de trainer triadecoach’ </a:t>
          </a:r>
          <a:endParaRPr lang="en-US" sz="1400" kern="1200"/>
        </a:p>
      </dsp:txBody>
      <dsp:txXfrm>
        <a:off x="672568" y="3636245"/>
        <a:ext cx="4345715" cy="70037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03022A-D672-C911-747D-7600B0C49F4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D1E66DD-F403-61F1-6703-7E2041D4FD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8B33910-A305-8B07-D04A-13CA68A0542B}"/>
              </a:ext>
            </a:extLst>
          </p:cNvPr>
          <p:cNvSpPr>
            <a:spLocks noGrp="1"/>
          </p:cNvSpPr>
          <p:nvPr>
            <p:ph type="dt" sz="half" idx="10"/>
          </p:nvPr>
        </p:nvSpPr>
        <p:spPr/>
        <p:txBody>
          <a:bodyPr/>
          <a:lstStyle/>
          <a:p>
            <a:fld id="{1E2D88D4-6902-435D-BA03-C27C3DB6BB47}" type="datetimeFigureOut">
              <a:rPr lang="nl-NL" smtClean="0"/>
              <a:t>20-7-2026</a:t>
            </a:fld>
            <a:endParaRPr lang="nl-NL"/>
          </a:p>
        </p:txBody>
      </p:sp>
      <p:sp>
        <p:nvSpPr>
          <p:cNvPr id="5" name="Tijdelijke aanduiding voor voettekst 4">
            <a:extLst>
              <a:ext uri="{FF2B5EF4-FFF2-40B4-BE49-F238E27FC236}">
                <a16:creationId xmlns:a16="http://schemas.microsoft.com/office/drawing/2014/main" id="{870FDEB1-FEAC-C720-3E0F-242F8F6A3D6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3F8924B-9206-D3E0-BEFF-1791AB310984}"/>
              </a:ext>
            </a:extLst>
          </p:cNvPr>
          <p:cNvSpPr>
            <a:spLocks noGrp="1"/>
          </p:cNvSpPr>
          <p:nvPr>
            <p:ph type="sldNum" sz="quarter" idx="12"/>
          </p:nvPr>
        </p:nvSpPr>
        <p:spPr/>
        <p:txBody>
          <a:bodyPr/>
          <a:lstStyle/>
          <a:p>
            <a:fld id="{C2B489C2-78F0-4291-85AD-A52CBDA8D22B}" type="slidenum">
              <a:rPr lang="nl-NL" smtClean="0"/>
              <a:t>‹#›</a:t>
            </a:fld>
            <a:endParaRPr lang="nl-NL"/>
          </a:p>
        </p:txBody>
      </p:sp>
    </p:spTree>
    <p:extLst>
      <p:ext uri="{BB962C8B-B14F-4D97-AF65-F5344CB8AC3E}">
        <p14:creationId xmlns:p14="http://schemas.microsoft.com/office/powerpoint/2010/main" val="3850777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BCD60C-3EAA-42DF-0F21-DB920EBA761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1F968A3-0624-672C-44EC-CB63120EC2E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DBD0B7E-378D-6A12-51EC-A5297CC4A1C0}"/>
              </a:ext>
            </a:extLst>
          </p:cNvPr>
          <p:cNvSpPr>
            <a:spLocks noGrp="1"/>
          </p:cNvSpPr>
          <p:nvPr>
            <p:ph type="dt" sz="half" idx="10"/>
          </p:nvPr>
        </p:nvSpPr>
        <p:spPr/>
        <p:txBody>
          <a:bodyPr/>
          <a:lstStyle/>
          <a:p>
            <a:fld id="{1E2D88D4-6902-435D-BA03-C27C3DB6BB47}" type="datetimeFigureOut">
              <a:rPr lang="nl-NL" smtClean="0"/>
              <a:t>20-7-2026</a:t>
            </a:fld>
            <a:endParaRPr lang="nl-NL"/>
          </a:p>
        </p:txBody>
      </p:sp>
      <p:sp>
        <p:nvSpPr>
          <p:cNvPr id="5" name="Tijdelijke aanduiding voor voettekst 4">
            <a:extLst>
              <a:ext uri="{FF2B5EF4-FFF2-40B4-BE49-F238E27FC236}">
                <a16:creationId xmlns:a16="http://schemas.microsoft.com/office/drawing/2014/main" id="{514438BC-C0A9-6007-BF4A-0E79A434191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144214F-D45A-896D-CA5E-F6239B3293E6}"/>
              </a:ext>
            </a:extLst>
          </p:cNvPr>
          <p:cNvSpPr>
            <a:spLocks noGrp="1"/>
          </p:cNvSpPr>
          <p:nvPr>
            <p:ph type="sldNum" sz="quarter" idx="12"/>
          </p:nvPr>
        </p:nvSpPr>
        <p:spPr/>
        <p:txBody>
          <a:bodyPr/>
          <a:lstStyle/>
          <a:p>
            <a:fld id="{C2B489C2-78F0-4291-85AD-A52CBDA8D22B}" type="slidenum">
              <a:rPr lang="nl-NL" smtClean="0"/>
              <a:t>‹#›</a:t>
            </a:fld>
            <a:endParaRPr lang="nl-NL"/>
          </a:p>
        </p:txBody>
      </p:sp>
    </p:spTree>
    <p:extLst>
      <p:ext uri="{BB962C8B-B14F-4D97-AF65-F5344CB8AC3E}">
        <p14:creationId xmlns:p14="http://schemas.microsoft.com/office/powerpoint/2010/main" val="287940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9829730-7133-CBA5-089F-A2DB553AADD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A0C2705-877A-5D77-73D6-F88E4989CD9E}"/>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C25F7C7-D36C-5C4A-3295-B8F83A7CF491}"/>
              </a:ext>
            </a:extLst>
          </p:cNvPr>
          <p:cNvSpPr>
            <a:spLocks noGrp="1"/>
          </p:cNvSpPr>
          <p:nvPr>
            <p:ph type="dt" sz="half" idx="10"/>
          </p:nvPr>
        </p:nvSpPr>
        <p:spPr/>
        <p:txBody>
          <a:bodyPr/>
          <a:lstStyle/>
          <a:p>
            <a:fld id="{1E2D88D4-6902-435D-BA03-C27C3DB6BB47}" type="datetimeFigureOut">
              <a:rPr lang="nl-NL" smtClean="0"/>
              <a:t>20-7-2026</a:t>
            </a:fld>
            <a:endParaRPr lang="nl-NL"/>
          </a:p>
        </p:txBody>
      </p:sp>
      <p:sp>
        <p:nvSpPr>
          <p:cNvPr id="5" name="Tijdelijke aanduiding voor voettekst 4">
            <a:extLst>
              <a:ext uri="{FF2B5EF4-FFF2-40B4-BE49-F238E27FC236}">
                <a16:creationId xmlns:a16="http://schemas.microsoft.com/office/drawing/2014/main" id="{AE8E0F2E-5607-8A36-F907-3036A3F59CD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4CAB255-DDC1-4392-9F24-E76D557568DB}"/>
              </a:ext>
            </a:extLst>
          </p:cNvPr>
          <p:cNvSpPr>
            <a:spLocks noGrp="1"/>
          </p:cNvSpPr>
          <p:nvPr>
            <p:ph type="sldNum" sz="quarter" idx="12"/>
          </p:nvPr>
        </p:nvSpPr>
        <p:spPr/>
        <p:txBody>
          <a:bodyPr/>
          <a:lstStyle/>
          <a:p>
            <a:fld id="{C2B489C2-78F0-4291-85AD-A52CBDA8D22B}" type="slidenum">
              <a:rPr lang="nl-NL" smtClean="0"/>
              <a:t>‹#›</a:t>
            </a:fld>
            <a:endParaRPr lang="nl-NL"/>
          </a:p>
        </p:txBody>
      </p:sp>
    </p:spTree>
    <p:extLst>
      <p:ext uri="{BB962C8B-B14F-4D97-AF65-F5344CB8AC3E}">
        <p14:creationId xmlns:p14="http://schemas.microsoft.com/office/powerpoint/2010/main" val="3848602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1E88AA-1652-D8EF-284E-148458E6D34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E2B5678-12A9-1227-EC88-C1615D0C6295}"/>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4FAB760-1975-7BC9-92A9-04A47BE4B4FF}"/>
              </a:ext>
            </a:extLst>
          </p:cNvPr>
          <p:cNvSpPr>
            <a:spLocks noGrp="1"/>
          </p:cNvSpPr>
          <p:nvPr>
            <p:ph type="dt" sz="half" idx="10"/>
          </p:nvPr>
        </p:nvSpPr>
        <p:spPr/>
        <p:txBody>
          <a:bodyPr/>
          <a:lstStyle/>
          <a:p>
            <a:fld id="{1E2D88D4-6902-435D-BA03-C27C3DB6BB47}" type="datetimeFigureOut">
              <a:rPr lang="nl-NL" smtClean="0"/>
              <a:t>20-7-2026</a:t>
            </a:fld>
            <a:endParaRPr lang="nl-NL"/>
          </a:p>
        </p:txBody>
      </p:sp>
      <p:sp>
        <p:nvSpPr>
          <p:cNvPr id="5" name="Tijdelijke aanduiding voor voettekst 4">
            <a:extLst>
              <a:ext uri="{FF2B5EF4-FFF2-40B4-BE49-F238E27FC236}">
                <a16:creationId xmlns:a16="http://schemas.microsoft.com/office/drawing/2014/main" id="{6F259D0A-0966-9C9A-B9CD-9BBF6A94CDE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94AC95A-41A3-54B1-1039-610C771CFFFE}"/>
              </a:ext>
            </a:extLst>
          </p:cNvPr>
          <p:cNvSpPr>
            <a:spLocks noGrp="1"/>
          </p:cNvSpPr>
          <p:nvPr>
            <p:ph type="sldNum" sz="quarter" idx="12"/>
          </p:nvPr>
        </p:nvSpPr>
        <p:spPr/>
        <p:txBody>
          <a:bodyPr/>
          <a:lstStyle/>
          <a:p>
            <a:fld id="{C2B489C2-78F0-4291-85AD-A52CBDA8D22B}" type="slidenum">
              <a:rPr lang="nl-NL" smtClean="0"/>
              <a:t>‹#›</a:t>
            </a:fld>
            <a:endParaRPr lang="nl-NL"/>
          </a:p>
        </p:txBody>
      </p:sp>
    </p:spTree>
    <p:extLst>
      <p:ext uri="{BB962C8B-B14F-4D97-AF65-F5344CB8AC3E}">
        <p14:creationId xmlns:p14="http://schemas.microsoft.com/office/powerpoint/2010/main" val="3293911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BFA8A5-CD44-C6A3-DD26-5AB2C68F5F4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F3C0ABC-E851-228C-F7C1-AAF524D89E5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0F58788-93FC-D383-F1AE-B868545B170E}"/>
              </a:ext>
            </a:extLst>
          </p:cNvPr>
          <p:cNvSpPr>
            <a:spLocks noGrp="1"/>
          </p:cNvSpPr>
          <p:nvPr>
            <p:ph type="dt" sz="half" idx="10"/>
          </p:nvPr>
        </p:nvSpPr>
        <p:spPr/>
        <p:txBody>
          <a:bodyPr/>
          <a:lstStyle/>
          <a:p>
            <a:fld id="{1E2D88D4-6902-435D-BA03-C27C3DB6BB47}" type="datetimeFigureOut">
              <a:rPr lang="nl-NL" smtClean="0"/>
              <a:t>20-7-2026</a:t>
            </a:fld>
            <a:endParaRPr lang="nl-NL"/>
          </a:p>
        </p:txBody>
      </p:sp>
      <p:sp>
        <p:nvSpPr>
          <p:cNvPr id="5" name="Tijdelijke aanduiding voor voettekst 4">
            <a:extLst>
              <a:ext uri="{FF2B5EF4-FFF2-40B4-BE49-F238E27FC236}">
                <a16:creationId xmlns:a16="http://schemas.microsoft.com/office/drawing/2014/main" id="{43CF2FF4-8BA5-E89C-DB36-273D71B515C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EABB36F-8578-80D3-2CA5-7A1F31E6D0AC}"/>
              </a:ext>
            </a:extLst>
          </p:cNvPr>
          <p:cNvSpPr>
            <a:spLocks noGrp="1"/>
          </p:cNvSpPr>
          <p:nvPr>
            <p:ph type="sldNum" sz="quarter" idx="12"/>
          </p:nvPr>
        </p:nvSpPr>
        <p:spPr/>
        <p:txBody>
          <a:bodyPr/>
          <a:lstStyle/>
          <a:p>
            <a:fld id="{C2B489C2-78F0-4291-85AD-A52CBDA8D22B}" type="slidenum">
              <a:rPr lang="nl-NL" smtClean="0"/>
              <a:t>‹#›</a:t>
            </a:fld>
            <a:endParaRPr lang="nl-NL"/>
          </a:p>
        </p:txBody>
      </p:sp>
    </p:spTree>
    <p:extLst>
      <p:ext uri="{BB962C8B-B14F-4D97-AF65-F5344CB8AC3E}">
        <p14:creationId xmlns:p14="http://schemas.microsoft.com/office/powerpoint/2010/main" val="3893364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195E1F-82BD-A891-F857-79C09C3931D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0489AB9-9F22-9BAE-38C1-5CFA0EF0FA2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51BC782-2119-58FA-9157-501D43117AAA}"/>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8411C2CD-71D0-5E7A-AB8A-D2550C3F800F}"/>
              </a:ext>
            </a:extLst>
          </p:cNvPr>
          <p:cNvSpPr>
            <a:spLocks noGrp="1"/>
          </p:cNvSpPr>
          <p:nvPr>
            <p:ph type="dt" sz="half" idx="10"/>
          </p:nvPr>
        </p:nvSpPr>
        <p:spPr/>
        <p:txBody>
          <a:bodyPr/>
          <a:lstStyle/>
          <a:p>
            <a:fld id="{1E2D88D4-6902-435D-BA03-C27C3DB6BB47}" type="datetimeFigureOut">
              <a:rPr lang="nl-NL" smtClean="0"/>
              <a:t>20-7-2026</a:t>
            </a:fld>
            <a:endParaRPr lang="nl-NL"/>
          </a:p>
        </p:txBody>
      </p:sp>
      <p:sp>
        <p:nvSpPr>
          <p:cNvPr id="6" name="Tijdelijke aanduiding voor voettekst 5">
            <a:extLst>
              <a:ext uri="{FF2B5EF4-FFF2-40B4-BE49-F238E27FC236}">
                <a16:creationId xmlns:a16="http://schemas.microsoft.com/office/drawing/2014/main" id="{FE347C20-23DD-8ACB-ED43-DD41D07E6EC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30C76FE-E1C4-D01C-B503-78F2F5F084A2}"/>
              </a:ext>
            </a:extLst>
          </p:cNvPr>
          <p:cNvSpPr>
            <a:spLocks noGrp="1"/>
          </p:cNvSpPr>
          <p:nvPr>
            <p:ph type="sldNum" sz="quarter" idx="12"/>
          </p:nvPr>
        </p:nvSpPr>
        <p:spPr/>
        <p:txBody>
          <a:bodyPr/>
          <a:lstStyle/>
          <a:p>
            <a:fld id="{C2B489C2-78F0-4291-85AD-A52CBDA8D22B}" type="slidenum">
              <a:rPr lang="nl-NL" smtClean="0"/>
              <a:t>‹#›</a:t>
            </a:fld>
            <a:endParaRPr lang="nl-NL"/>
          </a:p>
        </p:txBody>
      </p:sp>
    </p:spTree>
    <p:extLst>
      <p:ext uri="{BB962C8B-B14F-4D97-AF65-F5344CB8AC3E}">
        <p14:creationId xmlns:p14="http://schemas.microsoft.com/office/powerpoint/2010/main" val="1694940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7E30EC-2CE7-B8ED-2B1D-91A711F9172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BD03F2A-CF0E-9903-EC39-3CF0B045FA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98E25B7-1890-D52C-4A8C-C74F1F9C34AC}"/>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2A86798-068D-5BAD-A2F4-28823F9710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0B491C3-4529-7166-A148-4E2B3E895D6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C3096E7-FABD-15BE-7F1C-5D53FD09A1C0}"/>
              </a:ext>
            </a:extLst>
          </p:cNvPr>
          <p:cNvSpPr>
            <a:spLocks noGrp="1"/>
          </p:cNvSpPr>
          <p:nvPr>
            <p:ph type="dt" sz="half" idx="10"/>
          </p:nvPr>
        </p:nvSpPr>
        <p:spPr/>
        <p:txBody>
          <a:bodyPr/>
          <a:lstStyle/>
          <a:p>
            <a:fld id="{1E2D88D4-6902-435D-BA03-C27C3DB6BB47}" type="datetimeFigureOut">
              <a:rPr lang="nl-NL" smtClean="0"/>
              <a:t>20-7-2026</a:t>
            </a:fld>
            <a:endParaRPr lang="nl-NL"/>
          </a:p>
        </p:txBody>
      </p:sp>
      <p:sp>
        <p:nvSpPr>
          <p:cNvPr id="8" name="Tijdelijke aanduiding voor voettekst 7">
            <a:extLst>
              <a:ext uri="{FF2B5EF4-FFF2-40B4-BE49-F238E27FC236}">
                <a16:creationId xmlns:a16="http://schemas.microsoft.com/office/drawing/2014/main" id="{969CAC73-38A6-7FD1-43E9-1F3FCD6BF04D}"/>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944CFA5-4458-DCAD-D220-B77EF6BBF509}"/>
              </a:ext>
            </a:extLst>
          </p:cNvPr>
          <p:cNvSpPr>
            <a:spLocks noGrp="1"/>
          </p:cNvSpPr>
          <p:nvPr>
            <p:ph type="sldNum" sz="quarter" idx="12"/>
          </p:nvPr>
        </p:nvSpPr>
        <p:spPr/>
        <p:txBody>
          <a:bodyPr/>
          <a:lstStyle/>
          <a:p>
            <a:fld id="{C2B489C2-78F0-4291-85AD-A52CBDA8D22B}" type="slidenum">
              <a:rPr lang="nl-NL" smtClean="0"/>
              <a:t>‹#›</a:t>
            </a:fld>
            <a:endParaRPr lang="nl-NL"/>
          </a:p>
        </p:txBody>
      </p:sp>
    </p:spTree>
    <p:extLst>
      <p:ext uri="{BB962C8B-B14F-4D97-AF65-F5344CB8AC3E}">
        <p14:creationId xmlns:p14="http://schemas.microsoft.com/office/powerpoint/2010/main" val="3903123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00908B-4E4B-84C1-7D5B-B519E988250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5376103A-1419-D70A-122F-00AE7058B18A}"/>
              </a:ext>
            </a:extLst>
          </p:cNvPr>
          <p:cNvSpPr>
            <a:spLocks noGrp="1"/>
          </p:cNvSpPr>
          <p:nvPr>
            <p:ph type="dt" sz="half" idx="10"/>
          </p:nvPr>
        </p:nvSpPr>
        <p:spPr/>
        <p:txBody>
          <a:bodyPr/>
          <a:lstStyle/>
          <a:p>
            <a:fld id="{1E2D88D4-6902-435D-BA03-C27C3DB6BB47}" type="datetimeFigureOut">
              <a:rPr lang="nl-NL" smtClean="0"/>
              <a:t>20-7-2026</a:t>
            </a:fld>
            <a:endParaRPr lang="nl-NL"/>
          </a:p>
        </p:txBody>
      </p:sp>
      <p:sp>
        <p:nvSpPr>
          <p:cNvPr id="4" name="Tijdelijke aanduiding voor voettekst 3">
            <a:extLst>
              <a:ext uri="{FF2B5EF4-FFF2-40B4-BE49-F238E27FC236}">
                <a16:creationId xmlns:a16="http://schemas.microsoft.com/office/drawing/2014/main" id="{89BE291A-BEAA-D0F2-FA40-A5886585DE8E}"/>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FEDC924-A76C-0126-A29F-6E93ADD31C8A}"/>
              </a:ext>
            </a:extLst>
          </p:cNvPr>
          <p:cNvSpPr>
            <a:spLocks noGrp="1"/>
          </p:cNvSpPr>
          <p:nvPr>
            <p:ph type="sldNum" sz="quarter" idx="12"/>
          </p:nvPr>
        </p:nvSpPr>
        <p:spPr/>
        <p:txBody>
          <a:bodyPr/>
          <a:lstStyle/>
          <a:p>
            <a:fld id="{C2B489C2-78F0-4291-85AD-A52CBDA8D22B}" type="slidenum">
              <a:rPr lang="nl-NL" smtClean="0"/>
              <a:t>‹#›</a:t>
            </a:fld>
            <a:endParaRPr lang="nl-NL"/>
          </a:p>
        </p:txBody>
      </p:sp>
    </p:spTree>
    <p:extLst>
      <p:ext uri="{BB962C8B-B14F-4D97-AF65-F5344CB8AC3E}">
        <p14:creationId xmlns:p14="http://schemas.microsoft.com/office/powerpoint/2010/main" val="1895376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12D6D76-221C-38AA-E530-48BAB852C8E6}"/>
              </a:ext>
            </a:extLst>
          </p:cNvPr>
          <p:cNvSpPr>
            <a:spLocks noGrp="1"/>
          </p:cNvSpPr>
          <p:nvPr>
            <p:ph type="dt" sz="half" idx="10"/>
          </p:nvPr>
        </p:nvSpPr>
        <p:spPr/>
        <p:txBody>
          <a:bodyPr/>
          <a:lstStyle/>
          <a:p>
            <a:fld id="{1E2D88D4-6902-435D-BA03-C27C3DB6BB47}" type="datetimeFigureOut">
              <a:rPr lang="nl-NL" smtClean="0"/>
              <a:t>20-7-2026</a:t>
            </a:fld>
            <a:endParaRPr lang="nl-NL"/>
          </a:p>
        </p:txBody>
      </p:sp>
      <p:sp>
        <p:nvSpPr>
          <p:cNvPr id="3" name="Tijdelijke aanduiding voor voettekst 2">
            <a:extLst>
              <a:ext uri="{FF2B5EF4-FFF2-40B4-BE49-F238E27FC236}">
                <a16:creationId xmlns:a16="http://schemas.microsoft.com/office/drawing/2014/main" id="{D1662903-AD16-8270-1096-3498BD8EE1A7}"/>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E733CD86-DF25-4AD3-00FE-2C5B3F22F292}"/>
              </a:ext>
            </a:extLst>
          </p:cNvPr>
          <p:cNvSpPr>
            <a:spLocks noGrp="1"/>
          </p:cNvSpPr>
          <p:nvPr>
            <p:ph type="sldNum" sz="quarter" idx="12"/>
          </p:nvPr>
        </p:nvSpPr>
        <p:spPr/>
        <p:txBody>
          <a:bodyPr/>
          <a:lstStyle/>
          <a:p>
            <a:fld id="{C2B489C2-78F0-4291-85AD-A52CBDA8D22B}" type="slidenum">
              <a:rPr lang="nl-NL" smtClean="0"/>
              <a:t>‹#›</a:t>
            </a:fld>
            <a:endParaRPr lang="nl-NL"/>
          </a:p>
        </p:txBody>
      </p:sp>
    </p:spTree>
    <p:extLst>
      <p:ext uri="{BB962C8B-B14F-4D97-AF65-F5344CB8AC3E}">
        <p14:creationId xmlns:p14="http://schemas.microsoft.com/office/powerpoint/2010/main" val="2268401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D9E6F0-3A3E-C947-E14E-C3265CA219B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8A57030-0A53-F6C0-6FEC-517EA691D7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D02F1139-F8B5-8311-0F0A-BDE81370DA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C45D088-385C-C4B8-F29C-BE9DAD7A8ED7}"/>
              </a:ext>
            </a:extLst>
          </p:cNvPr>
          <p:cNvSpPr>
            <a:spLocks noGrp="1"/>
          </p:cNvSpPr>
          <p:nvPr>
            <p:ph type="dt" sz="half" idx="10"/>
          </p:nvPr>
        </p:nvSpPr>
        <p:spPr/>
        <p:txBody>
          <a:bodyPr/>
          <a:lstStyle/>
          <a:p>
            <a:fld id="{1E2D88D4-6902-435D-BA03-C27C3DB6BB47}" type="datetimeFigureOut">
              <a:rPr lang="nl-NL" smtClean="0"/>
              <a:t>20-7-2026</a:t>
            </a:fld>
            <a:endParaRPr lang="nl-NL"/>
          </a:p>
        </p:txBody>
      </p:sp>
      <p:sp>
        <p:nvSpPr>
          <p:cNvPr id="6" name="Tijdelijke aanduiding voor voettekst 5">
            <a:extLst>
              <a:ext uri="{FF2B5EF4-FFF2-40B4-BE49-F238E27FC236}">
                <a16:creationId xmlns:a16="http://schemas.microsoft.com/office/drawing/2014/main" id="{33CF72C1-6231-938B-4197-512E04647B1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164F44E-0356-8B50-328F-CC642700FD85}"/>
              </a:ext>
            </a:extLst>
          </p:cNvPr>
          <p:cNvSpPr>
            <a:spLocks noGrp="1"/>
          </p:cNvSpPr>
          <p:nvPr>
            <p:ph type="sldNum" sz="quarter" idx="12"/>
          </p:nvPr>
        </p:nvSpPr>
        <p:spPr/>
        <p:txBody>
          <a:bodyPr/>
          <a:lstStyle/>
          <a:p>
            <a:fld id="{C2B489C2-78F0-4291-85AD-A52CBDA8D22B}" type="slidenum">
              <a:rPr lang="nl-NL" smtClean="0"/>
              <a:t>‹#›</a:t>
            </a:fld>
            <a:endParaRPr lang="nl-NL"/>
          </a:p>
        </p:txBody>
      </p:sp>
    </p:spTree>
    <p:extLst>
      <p:ext uri="{BB962C8B-B14F-4D97-AF65-F5344CB8AC3E}">
        <p14:creationId xmlns:p14="http://schemas.microsoft.com/office/powerpoint/2010/main" val="3070641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9F825A-9045-9099-1BD8-552208A6073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34FAD98B-E510-C7FB-FFF2-A46CB199CF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C1DF4C3-8028-7BC2-7884-3F9A0608C5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E4359D9-CEDF-A9E1-4517-92BBC2999DEC}"/>
              </a:ext>
            </a:extLst>
          </p:cNvPr>
          <p:cNvSpPr>
            <a:spLocks noGrp="1"/>
          </p:cNvSpPr>
          <p:nvPr>
            <p:ph type="dt" sz="half" idx="10"/>
          </p:nvPr>
        </p:nvSpPr>
        <p:spPr/>
        <p:txBody>
          <a:bodyPr/>
          <a:lstStyle/>
          <a:p>
            <a:fld id="{1E2D88D4-6902-435D-BA03-C27C3DB6BB47}" type="datetimeFigureOut">
              <a:rPr lang="nl-NL" smtClean="0"/>
              <a:t>20-7-2026</a:t>
            </a:fld>
            <a:endParaRPr lang="nl-NL"/>
          </a:p>
        </p:txBody>
      </p:sp>
      <p:sp>
        <p:nvSpPr>
          <p:cNvPr id="6" name="Tijdelijke aanduiding voor voettekst 5">
            <a:extLst>
              <a:ext uri="{FF2B5EF4-FFF2-40B4-BE49-F238E27FC236}">
                <a16:creationId xmlns:a16="http://schemas.microsoft.com/office/drawing/2014/main" id="{C5CD6D41-82CD-4722-1C51-FD48D07721A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7E43EE9-D63A-180D-20D7-108502E3E5C5}"/>
              </a:ext>
            </a:extLst>
          </p:cNvPr>
          <p:cNvSpPr>
            <a:spLocks noGrp="1"/>
          </p:cNvSpPr>
          <p:nvPr>
            <p:ph type="sldNum" sz="quarter" idx="12"/>
          </p:nvPr>
        </p:nvSpPr>
        <p:spPr/>
        <p:txBody>
          <a:bodyPr/>
          <a:lstStyle/>
          <a:p>
            <a:fld id="{C2B489C2-78F0-4291-85AD-A52CBDA8D22B}" type="slidenum">
              <a:rPr lang="nl-NL" smtClean="0"/>
              <a:t>‹#›</a:t>
            </a:fld>
            <a:endParaRPr lang="nl-NL"/>
          </a:p>
        </p:txBody>
      </p:sp>
    </p:spTree>
    <p:extLst>
      <p:ext uri="{BB962C8B-B14F-4D97-AF65-F5344CB8AC3E}">
        <p14:creationId xmlns:p14="http://schemas.microsoft.com/office/powerpoint/2010/main" val="873998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1DEBBE4-1CBA-2712-33EF-98FD388C22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631A112A-3A4E-9310-F53E-C019FFF42A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EDD81BC-D0A6-E3AE-F4B2-3FC93BE130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2D88D4-6902-435D-BA03-C27C3DB6BB47}" type="datetimeFigureOut">
              <a:rPr lang="nl-NL" smtClean="0"/>
              <a:t>20-7-2026</a:t>
            </a:fld>
            <a:endParaRPr lang="nl-NL"/>
          </a:p>
        </p:txBody>
      </p:sp>
      <p:sp>
        <p:nvSpPr>
          <p:cNvPr id="5" name="Tijdelijke aanduiding voor voettekst 4">
            <a:extLst>
              <a:ext uri="{FF2B5EF4-FFF2-40B4-BE49-F238E27FC236}">
                <a16:creationId xmlns:a16="http://schemas.microsoft.com/office/drawing/2014/main" id="{532EE47C-F738-E3AD-5003-5C5599670E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04119DEE-486D-81B1-0A34-1F5BFD2489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B489C2-78F0-4291-85AD-A52CBDA8D22B}" type="slidenum">
              <a:rPr lang="nl-NL" smtClean="0"/>
              <a:t>‹#›</a:t>
            </a:fld>
            <a:endParaRPr lang="nl-NL"/>
          </a:p>
        </p:txBody>
      </p:sp>
    </p:spTree>
    <p:extLst>
      <p:ext uri="{BB962C8B-B14F-4D97-AF65-F5344CB8AC3E}">
        <p14:creationId xmlns:p14="http://schemas.microsoft.com/office/powerpoint/2010/main" val="2546651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windesheim.nl/onderzoek/onderzoeksprojecten/ggz-en-samenleving/drie-kunnen-meer-dan-een?uc=1"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gripresearch.nl/?s=bouwstenen" TargetMode="External"/><Relationship Id="rId2" Type="http://schemas.openxmlformats.org/officeDocument/2006/relationships/hyperlink" Target="https://vimeo.com/804305740/a05c7eee5b"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stichtinghicart.nl/art/domein/toolbox-herstellen-van-en-in-de-triad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hyperlink" Target="https://youtu.be/iMYtFSgDqps" TargetMode="External"/><Relationship Id="rId5" Type="http://schemas.openxmlformats.org/officeDocument/2006/relationships/hyperlink" Target="https://youtu.be/r--p-L8VtO8"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hyperlink" Target="https://www.windesheim.nl/onderzoek/onderzoeksprojecten/ggz-en-samenleving/drie-kunnen-meer-dan-ee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677BAFB-3BD3-41BB-9107-FAE224AE2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6823A9B-C188-42D4-847C-3AD928DB1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42784" y="253140"/>
            <a:ext cx="6184555" cy="6184555"/>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4B557F3-1A0C-4749-A6DB-EAC082DF3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24848" y="253140"/>
            <a:ext cx="6184555" cy="6184555"/>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4" name="Oval 13">
            <a:extLst>
              <a:ext uri="{FF2B5EF4-FFF2-40B4-BE49-F238E27FC236}">
                <a16:creationId xmlns:a16="http://schemas.microsoft.com/office/drawing/2014/main" id="{55D55AA6-3751-494F-868A-DCEDC5CE82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03723" y="136525"/>
            <a:ext cx="6184555" cy="6184555"/>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5A47804-2ABC-61C4-923A-F82673C1F577}"/>
              </a:ext>
            </a:extLst>
          </p:cNvPr>
          <p:cNvSpPr>
            <a:spLocks noGrp="1"/>
          </p:cNvSpPr>
          <p:nvPr>
            <p:ph type="ctrTitle"/>
          </p:nvPr>
        </p:nvSpPr>
        <p:spPr>
          <a:xfrm>
            <a:off x="3581400" y="965580"/>
            <a:ext cx="5204489" cy="3160593"/>
          </a:xfrm>
        </p:spPr>
        <p:txBody>
          <a:bodyPr>
            <a:normAutofit/>
          </a:bodyPr>
          <a:lstStyle/>
          <a:p>
            <a:r>
              <a:rPr lang="en-US" sz="5400" dirty="0">
                <a:solidFill>
                  <a:schemeClr val="accent2"/>
                </a:solidFill>
              </a:rPr>
              <a:t>Tools </a:t>
            </a:r>
            <a:r>
              <a:rPr lang="en-US" sz="5400" dirty="0" err="1">
                <a:solidFill>
                  <a:schemeClr val="accent2"/>
                </a:solidFill>
              </a:rPr>
              <a:t>triadisch</a:t>
            </a:r>
            <a:r>
              <a:rPr lang="en-US" sz="5400" dirty="0">
                <a:solidFill>
                  <a:schemeClr val="accent2"/>
                </a:solidFill>
              </a:rPr>
              <a:t> </a:t>
            </a:r>
            <a:r>
              <a:rPr lang="en-US" sz="5400" dirty="0" err="1">
                <a:solidFill>
                  <a:schemeClr val="accent2"/>
                </a:solidFill>
              </a:rPr>
              <a:t>werken</a:t>
            </a:r>
            <a:endParaRPr lang="nl-NL" sz="5400" dirty="0" err="1">
              <a:solidFill>
                <a:schemeClr val="accent2"/>
              </a:solidFill>
            </a:endParaRPr>
          </a:p>
        </p:txBody>
      </p:sp>
      <p:sp>
        <p:nvSpPr>
          <p:cNvPr id="3" name="Ondertitel 2">
            <a:extLst>
              <a:ext uri="{FF2B5EF4-FFF2-40B4-BE49-F238E27FC236}">
                <a16:creationId xmlns:a16="http://schemas.microsoft.com/office/drawing/2014/main" id="{0DAFFE6A-0B28-0DD7-C81A-DE0C318AC09F}"/>
              </a:ext>
            </a:extLst>
          </p:cNvPr>
          <p:cNvSpPr>
            <a:spLocks noGrp="1"/>
          </p:cNvSpPr>
          <p:nvPr>
            <p:ph type="subTitle" idx="1"/>
          </p:nvPr>
        </p:nvSpPr>
        <p:spPr>
          <a:xfrm>
            <a:off x="3820817" y="4409960"/>
            <a:ext cx="4508641" cy="1116414"/>
          </a:xfrm>
        </p:spPr>
        <p:txBody>
          <a:bodyPr>
            <a:normAutofit/>
          </a:bodyPr>
          <a:lstStyle/>
          <a:p>
            <a:r>
              <a:rPr lang="en-US" sz="1900">
                <a:solidFill>
                  <a:schemeClr val="bg1"/>
                </a:solidFill>
              </a:rPr>
              <a:t>In </a:t>
            </a:r>
            <a:r>
              <a:rPr lang="en-US" sz="1900" err="1">
                <a:solidFill>
                  <a:schemeClr val="bg1"/>
                </a:solidFill>
              </a:rPr>
              <a:t>deze</a:t>
            </a:r>
            <a:r>
              <a:rPr lang="en-US" sz="1900">
                <a:solidFill>
                  <a:schemeClr val="bg1"/>
                </a:solidFill>
              </a:rPr>
              <a:t> </a:t>
            </a:r>
            <a:r>
              <a:rPr lang="en-US" sz="1900" err="1">
                <a:solidFill>
                  <a:schemeClr val="bg1"/>
                </a:solidFill>
              </a:rPr>
              <a:t>presentatie</a:t>
            </a:r>
            <a:r>
              <a:rPr lang="en-US" sz="1900">
                <a:solidFill>
                  <a:schemeClr val="bg1"/>
                </a:solidFill>
              </a:rPr>
              <a:t> </a:t>
            </a:r>
            <a:r>
              <a:rPr lang="en-US" sz="1900" err="1">
                <a:solidFill>
                  <a:schemeClr val="bg1"/>
                </a:solidFill>
              </a:rPr>
              <a:t>vind</a:t>
            </a:r>
            <a:r>
              <a:rPr lang="en-US" sz="1900">
                <a:solidFill>
                  <a:schemeClr val="bg1"/>
                </a:solidFill>
              </a:rPr>
              <a:t> je tools </a:t>
            </a:r>
            <a:r>
              <a:rPr lang="en-US" sz="1900" err="1">
                <a:solidFill>
                  <a:schemeClr val="bg1"/>
                </a:solidFill>
              </a:rPr>
              <a:t>voor</a:t>
            </a:r>
            <a:r>
              <a:rPr lang="en-US" sz="1900">
                <a:solidFill>
                  <a:schemeClr val="bg1"/>
                </a:solidFill>
              </a:rPr>
              <a:t> het triadisch </a:t>
            </a:r>
            <a:r>
              <a:rPr lang="en-US" sz="1900" err="1">
                <a:solidFill>
                  <a:schemeClr val="bg1"/>
                </a:solidFill>
              </a:rPr>
              <a:t>werken</a:t>
            </a:r>
            <a:r>
              <a:rPr lang="en-US" sz="1900">
                <a:solidFill>
                  <a:schemeClr val="bg1"/>
                </a:solidFill>
              </a:rPr>
              <a:t> en </a:t>
            </a:r>
            <a:r>
              <a:rPr lang="en-US" sz="1900" err="1">
                <a:solidFill>
                  <a:schemeClr val="bg1"/>
                </a:solidFill>
              </a:rPr>
              <a:t>werkvormen</a:t>
            </a:r>
            <a:r>
              <a:rPr lang="en-US" sz="1900">
                <a:solidFill>
                  <a:schemeClr val="bg1"/>
                </a:solidFill>
              </a:rPr>
              <a:t> om </a:t>
            </a:r>
            <a:r>
              <a:rPr lang="en-US" sz="1900" err="1">
                <a:solidFill>
                  <a:schemeClr val="bg1"/>
                </a:solidFill>
              </a:rPr>
              <a:t>hier</a:t>
            </a:r>
            <a:r>
              <a:rPr lang="en-US" sz="1900">
                <a:solidFill>
                  <a:schemeClr val="bg1"/>
                </a:solidFill>
              </a:rPr>
              <a:t> mee aan de slag </a:t>
            </a:r>
            <a:r>
              <a:rPr lang="en-US" sz="1900" err="1">
                <a:solidFill>
                  <a:schemeClr val="bg1"/>
                </a:solidFill>
              </a:rPr>
              <a:t>te</a:t>
            </a:r>
            <a:r>
              <a:rPr lang="en-US" sz="1900">
                <a:solidFill>
                  <a:schemeClr val="bg1"/>
                </a:solidFill>
              </a:rPr>
              <a:t> </a:t>
            </a:r>
            <a:r>
              <a:rPr lang="en-US" sz="1900" err="1">
                <a:solidFill>
                  <a:schemeClr val="bg1"/>
                </a:solidFill>
              </a:rPr>
              <a:t>gaan</a:t>
            </a:r>
            <a:r>
              <a:rPr lang="en-US" sz="1900">
                <a:solidFill>
                  <a:schemeClr val="bg1"/>
                </a:solidFill>
              </a:rPr>
              <a:t> in je eigen team</a:t>
            </a:r>
            <a:endParaRPr lang="nl-NL" sz="1900">
              <a:solidFill>
                <a:schemeClr val="bg1"/>
              </a:solidFill>
            </a:endParaRPr>
          </a:p>
        </p:txBody>
      </p:sp>
      <p:sp>
        <p:nvSpPr>
          <p:cNvPr id="16" name="Graphic 212">
            <a:extLst>
              <a:ext uri="{FF2B5EF4-FFF2-40B4-BE49-F238E27FC236}">
                <a16:creationId xmlns:a16="http://schemas.microsoft.com/office/drawing/2014/main" id="{4D4C00DC-4DC6-4CD2-9E31-F17E6CEBC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56275" y="975977"/>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8" name="Graphic 212">
            <a:extLst>
              <a:ext uri="{FF2B5EF4-FFF2-40B4-BE49-F238E27FC236}">
                <a16:creationId xmlns:a16="http://schemas.microsoft.com/office/drawing/2014/main" id="{D82AB1B2-7970-42CF-8BF5-567C69E9F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56275" y="975977"/>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0" name="Graphic 190">
            <a:extLst>
              <a:ext uri="{FF2B5EF4-FFF2-40B4-BE49-F238E27FC236}">
                <a16:creationId xmlns:a16="http://schemas.microsoft.com/office/drawing/2014/main" id="{66FB5A75-BDE2-4F12-A95B-C48788A7685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80947" y="1755501"/>
            <a:ext cx="1598829" cy="531293"/>
            <a:chOff x="2504802" y="1755501"/>
            <a:chExt cx="1598829" cy="531293"/>
          </a:xfrm>
          <a:solidFill>
            <a:schemeClr val="bg1"/>
          </a:solidFill>
        </p:grpSpPr>
        <p:sp>
          <p:nvSpPr>
            <p:cNvPr id="21" name="Freeform: Shape 20">
              <a:extLst>
                <a:ext uri="{FF2B5EF4-FFF2-40B4-BE49-F238E27FC236}">
                  <a16:creationId xmlns:a16="http://schemas.microsoft.com/office/drawing/2014/main" id="{DC86CBC8-A814-4C0C-A287-7C549693D2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AA52F4F-14E6-402F-A196-668B9CA9BC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sp>
        <p:nvSpPr>
          <p:cNvPr id="24" name="Oval 23">
            <a:extLst>
              <a:ext uri="{FF2B5EF4-FFF2-40B4-BE49-F238E27FC236}">
                <a16:creationId xmlns:a16="http://schemas.microsoft.com/office/drawing/2014/main" id="{C10FB9CA-E7FA-462C-B537-F1224ED1A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9820" y="4236107"/>
            <a:ext cx="510988" cy="510988"/>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D8469AE7-A75B-4F37-850B-EF5974ABE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9820" y="4236107"/>
            <a:ext cx="510988" cy="510988"/>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8" name="Graphic 4">
            <a:extLst>
              <a:ext uri="{FF2B5EF4-FFF2-40B4-BE49-F238E27FC236}">
                <a16:creationId xmlns:a16="http://schemas.microsoft.com/office/drawing/2014/main" id="{63301095-70B2-49AA-8DA9-A35629AD62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97506" y="4175798"/>
            <a:ext cx="1861486" cy="1861665"/>
            <a:chOff x="5734053" y="3067000"/>
            <a:chExt cx="724484" cy="724549"/>
          </a:xfrm>
          <a:solidFill>
            <a:schemeClr val="bg1"/>
          </a:solidFill>
        </p:grpSpPr>
        <p:sp>
          <p:nvSpPr>
            <p:cNvPr id="29" name="Freeform: Shape 28">
              <a:extLst>
                <a:ext uri="{FF2B5EF4-FFF2-40B4-BE49-F238E27FC236}">
                  <a16:creationId xmlns:a16="http://schemas.microsoft.com/office/drawing/2014/main" id="{D218E08C-0BEA-45C2-8C09-4141DDDA0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5" y="3067000"/>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232F6090-14E0-44C6-B9FC-C91047BCD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300" y="3067000"/>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DB9402B-335C-4892-9E7C-C400E95BE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50" y="3067000"/>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7A4371D-4448-409A-93F3-0C92E3EBDC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95" y="3067000"/>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80149CB-4B8F-4FD1-AC5E-25670C9EA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46" y="3067000"/>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92D49A1A-35B0-4620-9D1E-A782A0E978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92" y="3067000"/>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AFF46F08-B1E4-44C1-BD4A-4191D6EAD9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42" y="3067000"/>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8DB16610-3D81-4E5C-850D-5D1245C0D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5" y="312624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E05501B2-83AC-4299-BE5A-8CA16B4089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300" y="312624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07CF1B90-3B3A-403E-A94F-8B82945D07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50" y="312624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56A1CBA9-4AC1-4C42-9429-3FF31DF282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95" y="312624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21318D9B-FD39-402A-ADFA-0E6CC789A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46" y="312624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333FB08F-B346-47C0-A7CD-1DE53E6C0D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91" y="312624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893AD6F2-6408-4A8E-9749-CB7388EF3D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42" y="312624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15D9D2F-1568-4BE3-A54A-69F52492B0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5" y="3185393"/>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9AB547A7-0D80-491F-98B4-C6B7CC4FC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300" y="3185393"/>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7E2693CD-DAF5-4B26-9A2F-17673BF318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50" y="318539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A96EEE12-952A-4693-B161-D7071D6010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95" y="318539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F4228DCC-1611-4BDC-90AA-231F67EB11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46" y="318539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DA163C3C-D3DF-461F-B6A8-90C7C227D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92" y="3185393"/>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4D021D29-2980-41C3-AB83-DA93C105B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42" y="318539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AC09C1FA-1A9D-49A7-9D73-8B777140A3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5" y="3244637"/>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0B8D8CD4-7B9B-48A5-BC59-0CB859354F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300" y="3244635"/>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224D0A27-A8B0-4020-9399-24127726E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50" y="3244635"/>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168E8EBA-9F8C-4650-B9BE-38A0A56BCF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95" y="3244635"/>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6A460BB3-2605-4AA2-AE1D-B9FB61EBF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46" y="3244635"/>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1E2E38EE-DBBE-4CC1-9498-E7193E1B28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91" y="3244637"/>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BF191D5C-7D2A-4408-A8F2-389D2360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42" y="3244635"/>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08F7193B-B379-4921-9F17-1841D50611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5" y="3303786"/>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B4C5E53C-6003-4F74-B1CA-C7EA1E4993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300" y="330378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CB97B2B1-1CF5-46A5-940D-AB8F57F59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50" y="330378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0783F4F1-D8CE-4453-B79B-AD976E272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95" y="330378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06A7A4C9-F24F-4F00-A2FA-29E788A091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46" y="330378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EB694A32-59D6-46E3-8CE4-E4C485C2CB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91" y="3303786"/>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983EBB4C-28FF-41C6-90D6-5F30FC0868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42" y="330378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0707659D-8AE9-49B5-AB29-ECC099F49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5" y="3363031"/>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5C987ECC-9573-46EA-9C4A-7C3CAE39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300" y="336302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4DAF6708-18C2-4082-B024-6CEA32AE0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50" y="33630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72CBB5AE-39E2-4D9B-A834-64D31B0032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95" y="33630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4592DE98-77BF-4E8E-AEB4-1934207BAE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46" y="33630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5AF5D9A0-BA94-4D2B-8479-26C55355B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91" y="3363031"/>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2CAA6A8E-7ACF-4EF7-AAD6-734A009DCF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42" y="33630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D3DD3695-F212-4BAD-BBB3-EC1F62474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5" y="3422181"/>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AB1B3ECB-7594-4C5C-B62B-E686C0A89E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300" y="34221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5EE54C3C-D9E5-4782-B8F6-058EB2D63E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50" y="34221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EAE78EEE-DC43-44E1-AB47-ACB80F94B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95" y="34221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847D67EF-1141-4582-866E-FE02FB2360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46" y="34221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99ECC931-60A1-4628-A34B-4B68DA3CC2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91" y="3422181"/>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A587D2BE-3417-44AE-BEEF-57F88CECB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42" y="34221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FCEB2ED3-A08D-4286-B75D-893289F3F3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87" y="3067000"/>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7C7DB7BB-8173-4377-85B0-032B7BDAB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38" y="3067000"/>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93EF69B4-3F48-4509-8BF8-926E23BC1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83" y="3067000"/>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C1A86650-1EF5-46E3-885D-96985105A8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33" y="3067000"/>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47EBBDE2-BD90-481F-A671-34E2186FB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79" y="3067000"/>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87DAF1CB-838D-4C5C-8FB7-76BF677FEB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9" y="3067000"/>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64573DA8-D2F3-4644-AC79-83843615C4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87" y="312624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41AB53B8-0D5C-44BD-A2A9-ABBF659E1F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38" y="312624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29B7FA60-B453-4877-8D47-CA1209DF9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83" y="312624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7A6D2414-BCCC-40E8-B990-47642EFE96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33" y="312624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B0F37C2B-B7E6-420D-AD39-3AE4A2FBE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79" y="3126240"/>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F6417E45-D7FC-40B8-AD49-941B28D18C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9" y="312624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2A8D1963-0C59-476C-AAFA-A7AF4FF50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87" y="318539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6BE777A9-EC29-46FC-AD21-AC7FD89B13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38" y="318539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C63BA1CE-93FB-42C7-8381-765E500232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83" y="318539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7F30F275-ADC8-4FD1-8B4B-673B37517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33" y="318539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DB20529C-F2DD-4607-8DEE-19A9329686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79" y="318539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B8029A9A-DFF9-49CE-8CEE-95A6695F39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9" y="3185391"/>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6822C2EC-B05D-4CE6-9D59-164769D0ED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87" y="3244634"/>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53A0760F-F576-4A97-94AF-8BBE590844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38" y="3244634"/>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CA76721C-646A-4910-AD1A-BE6B67767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83" y="3244634"/>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065D4766-CAEC-4074-A9E2-6110A12389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33" y="3244634"/>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4F1A0AC6-319D-49D8-A4FB-17A70E8E8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79" y="3244634"/>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79502B48-2B92-45BF-B9AC-1102B38078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9" y="324463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6363AFA7-321F-431C-B2FD-ADCB4D24B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87" y="330378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33EDDE1B-7379-4973-8CFD-F3C737104D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38" y="330378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1F20B58A-2DB8-46B2-9E93-9C8C817DC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83" y="330378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A5A3EF12-3DA1-4505-A44B-1B9634887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33" y="330378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5B08812B-9264-47E7-8EC8-1233869F6B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79" y="330378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2A29F226-A243-410B-BEE4-EBA9DD76F8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9" y="330378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DF57348-F837-475C-A7AA-3C7210041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87" y="3363028"/>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1E41B89A-9A45-4947-ADB0-9400400498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38" y="336302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6C1F1525-32BC-46E1-84E6-C2BB88730B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83" y="3363028"/>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C73A8972-BA44-40C6-B045-83E78C4D4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33" y="336302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C196E956-03D1-4F79-826A-A2F5E3DEF1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79" y="336302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ADA7B07B-EAC8-4FA5-B14F-3ABF8BA7A2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9" y="3363029"/>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93C28672-FF9E-4FE0-AC47-2FDD26CD75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87" y="342217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E347BAB3-EA9C-4ADD-AE5E-28F2E3C538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38" y="34221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321920C4-EE31-4F03-A0D5-A280D3F4B1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83" y="342217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6EBB3D05-4C78-4F10-8D03-8909DBCFB3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33" y="3422178"/>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FC65F531-84E4-463F-8791-EB6EDFA63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79" y="34221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A63BB6A3-D482-43F2-9F5F-20E163CC4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9" y="34221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ABDCCD34-EB5D-4194-8A28-1424E98AE4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5" y="3481330"/>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F058544E-163D-4FFF-9A69-0B3A3F2D66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300" y="3481330"/>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11041486-0577-4F0E-8DD5-5E20E2672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50" y="3481330"/>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71D11099-C84E-43AC-9F20-92460E1708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95" y="3481330"/>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E598FB87-8AFF-4C56-9E2C-776F4641E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46" y="3481330"/>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7701E761-16DE-4350-9718-DD81B37FB9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92" y="3481330"/>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552E747F-E415-4348-A11A-4CABCB64B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42" y="3481330"/>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C6472F13-E6DE-4469-9563-F478261B6E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5" y="354057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5C72FE15-910B-4622-A14C-AFA2DFCC02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300" y="3540575"/>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BAB8F759-DEFA-4D35-B76E-6D3034FB7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50" y="354057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A1BBCEBD-DCE2-4354-B878-49ABEC367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95" y="354057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2CBB3A18-0021-403F-8E24-8805829B4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46" y="354057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8FDF7AAC-1EC6-4409-90AB-DBB984883D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92" y="3540575"/>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5B9999E8-7D25-4049-8328-685B556DC6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42" y="354057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E77FC8A9-DEAE-424D-B460-12E0F3268D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5" y="35997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54F9C69A-0DCF-444A-B970-32B4120483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300" y="35997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8BD94DDA-54FF-48EE-9DAC-C0EA6F91D4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50" y="35997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E18A6989-0132-4CB7-BB68-EEBC4E0806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95" y="35997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A1357332-D19F-4C2B-B474-21D5539B9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46" y="35997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295C7590-8B80-428C-95A9-638B26542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91" y="35997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CA0E8A31-7520-4726-9D96-43BA87407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42" y="35997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9407EEE0-5D8E-4CCC-A91B-0CB523227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3" y="3658968"/>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3799DFCC-868B-4257-B530-8E8D616CC5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99" y="3658968"/>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F7F5EEB5-FE82-45A8-97C4-88460ABAF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49" y="3658968"/>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CD76E4C7-EB07-499D-9BC3-FF39C8B61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95" y="3658968"/>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86EFDF8D-E5F7-4EB8-B8DA-3CC7E21D88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45" y="3658968"/>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2CA6506B-EACA-4FB2-81AB-E028F44786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90" y="3658968"/>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193E4771-2787-4901-93D8-7E90F3F479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42" y="3658968"/>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0EA31773-15F1-4605-8787-6891ABB21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5" y="3718118"/>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1302C213-2CD5-4168-9534-111E6E81A8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300" y="3718118"/>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B9B36C24-2336-41FD-BAC4-6CD69DFD55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50" y="3718118"/>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CA3AFAFE-D376-4A7B-928B-833531472D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96" y="3718118"/>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7C685A00-A4F7-4250-BAAA-70978DADE4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46" y="3718118"/>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E52682F3-EDD5-4BDC-BB19-A4540873A8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91" y="3718118"/>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2C5E1880-CFBA-4547-9C23-6D2C433048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42" y="3718118"/>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439AAF4F-2AAD-4A02-A7FA-FE28D5286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57" y="3777362"/>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05614144-9309-41ED-8E05-839A6EEFF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301" y="377736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24324D6F-A81D-45F2-BA36-C53F1AB0C6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53" y="3777360"/>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6B00668D-07BC-47CF-9D1E-F94EC7C56F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701" y="3777360"/>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BCF78A89-29F2-4973-8463-DF3C57EFB4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54" y="3777360"/>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F5BCB645-FB02-40FC-99A4-06CA3F1B2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102" y="377736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F6115A3A-2FBE-4633-A426-37D05BC071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50" y="3777360"/>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AEFD8D2F-B95A-4C0A-AE85-53171B29F5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95" y="3481330"/>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4DD4F397-1F35-4E06-8EC1-8F58C51912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46" y="3481330"/>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B031E5E0-C77D-49F7-ADF2-258D23052D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91" y="3481330"/>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3F044DE9-FE64-4C30-8191-7E1547880C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42" y="3481330"/>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9B18BCEB-85ED-4077-ACB7-FEB2F6443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8" y="3481330"/>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00C0927E-2CCF-4F8E-8A54-22B8A93C97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37" y="348132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D0C3350E-04F5-4FED-9991-4DD964E099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95" y="3540578"/>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F43D0338-A6C9-4866-8D0C-072664518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46" y="35405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40EA171B-27E2-4100-9D5F-123CF6E7F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91" y="3540584"/>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22FD540C-F3DF-40F5-B2BE-BBD113EF4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42" y="354058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57768D93-FAD4-4236-969B-B8EE8E88F3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8" y="354058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0F5E0490-21C2-4EF6-950D-38814F32C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37" y="3540588"/>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8E981C9B-710F-4034-AE82-28B1B07245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95" y="359973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CC62C2CC-DBAE-4877-8F55-02FE00AE8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46" y="359973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D8F57D8B-1988-441F-9DAE-A525DA5E9D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91" y="359973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6715F028-3A13-4D5F-86C4-74C0AD81D6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42" y="359973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DC6C9B50-47B3-44E7-B897-43D010A18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8" y="359973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F3F602F0-702E-4D5F-A4FC-0E602C02B9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37" y="359973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9F379870-B34C-4DFC-9F0A-BDAB8C89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95" y="36589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641092AC-FED1-4D1D-B57C-0AC883CA95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46" y="36589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EA8A0B5E-5BB1-46AF-AC31-7D3756F354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91" y="36589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1C519384-2192-432B-B768-64B4BC2DA9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42" y="36589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13C77A9D-44F0-4289-A611-D8AF81357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8" y="36589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0A54AEDC-E418-4E02-A713-6CE30C0CD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41" y="36589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24FECFE3-9F31-47B0-B17F-CF2A1CEE85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99" y="371813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68167DF4-8B16-419B-B7BA-2FD5FF6CC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50" y="37181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A543D24F-44C0-4DDF-A30E-8C8407548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95" y="3718130"/>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63DEAE3C-3931-41EE-B4A1-F9385602BE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45" y="37181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B11945CD-32F6-4C09-82AF-551051231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92" y="3718128"/>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9109F44F-512F-4792-AED2-ECA80DDE16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40" y="37181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29B9E19B-BC56-46F2-BFFF-1688CEA55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95" y="3777375"/>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F573BDDE-4AED-43FB-B8D1-B5F3708931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50" y="3777375"/>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EFFDA684-6DFF-4629-830E-6F2ACAB8C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96" y="3777375"/>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92E23250-6349-4726-AF61-08A57B3A2E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55" y="3777354"/>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8536AAE6-5497-4B0A-9C9F-4EAA1BB322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314" y="3777450"/>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52B72898-B9DE-4574-BB20-0C317954D4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369715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6954673-7BA6-7DFC-8591-BC6A422EC76C}"/>
              </a:ext>
            </a:extLst>
          </p:cNvPr>
          <p:cNvSpPr>
            <a:spLocks noGrp="1"/>
          </p:cNvSpPr>
          <p:nvPr>
            <p:ph type="title"/>
          </p:nvPr>
        </p:nvSpPr>
        <p:spPr>
          <a:xfrm>
            <a:off x="686834" y="1153572"/>
            <a:ext cx="3200400" cy="4461163"/>
          </a:xfrm>
        </p:spPr>
        <p:txBody>
          <a:bodyPr>
            <a:normAutofit/>
          </a:bodyPr>
          <a:lstStyle/>
          <a:p>
            <a:r>
              <a:rPr lang="en-US" sz="3700" err="1">
                <a:solidFill>
                  <a:srgbClr val="FFFFFF"/>
                </a:solidFill>
              </a:rPr>
              <a:t>Oefenen</a:t>
            </a:r>
            <a:r>
              <a:rPr lang="en-US" sz="3700">
                <a:solidFill>
                  <a:srgbClr val="FFFFFF"/>
                </a:solidFill>
              </a:rPr>
              <a:t> met POM-</a:t>
            </a:r>
            <a:r>
              <a:rPr lang="en-US" sz="3700" err="1">
                <a:solidFill>
                  <a:srgbClr val="FFFFFF"/>
                </a:solidFill>
              </a:rPr>
              <a:t>gesprek</a:t>
            </a:r>
            <a:r>
              <a:rPr lang="en-US" sz="3700">
                <a:solidFill>
                  <a:srgbClr val="FFFFFF"/>
                </a:solidFill>
              </a:rPr>
              <a:t> (</a:t>
            </a:r>
            <a:r>
              <a:rPr lang="en-US" sz="3700" err="1">
                <a:solidFill>
                  <a:srgbClr val="FFFFFF"/>
                </a:solidFill>
              </a:rPr>
              <a:t>preventieve</a:t>
            </a:r>
            <a:r>
              <a:rPr lang="en-US" sz="3700">
                <a:solidFill>
                  <a:srgbClr val="FFFFFF"/>
                </a:solidFill>
              </a:rPr>
              <a:t> </a:t>
            </a:r>
            <a:r>
              <a:rPr lang="en-US" sz="3700" err="1">
                <a:solidFill>
                  <a:srgbClr val="FFFFFF"/>
                </a:solidFill>
              </a:rPr>
              <a:t>ondersteuning</a:t>
            </a:r>
            <a:r>
              <a:rPr lang="en-US" sz="3700">
                <a:solidFill>
                  <a:srgbClr val="FFFFFF"/>
                </a:solidFill>
              </a:rPr>
              <a:t> </a:t>
            </a:r>
            <a:r>
              <a:rPr lang="en-US" sz="3700" err="1">
                <a:solidFill>
                  <a:srgbClr val="FFFFFF"/>
                </a:solidFill>
              </a:rPr>
              <a:t>mantelzorgers</a:t>
            </a:r>
            <a:r>
              <a:rPr lang="en-US" sz="3700">
                <a:solidFill>
                  <a:srgbClr val="FFFFFF"/>
                </a:solidFill>
              </a:rPr>
              <a:t>)</a:t>
            </a:r>
            <a:endParaRPr lang="nl-NL" sz="370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C074EA6B-34E5-D4F9-16CA-8C513D11AA36}"/>
              </a:ext>
            </a:extLst>
          </p:cNvPr>
          <p:cNvSpPr>
            <a:spLocks noGrp="1"/>
          </p:cNvSpPr>
          <p:nvPr>
            <p:ph idx="1"/>
          </p:nvPr>
        </p:nvSpPr>
        <p:spPr>
          <a:xfrm>
            <a:off x="4447308" y="591344"/>
            <a:ext cx="6906491" cy="5585619"/>
          </a:xfrm>
        </p:spPr>
        <p:txBody>
          <a:bodyPr anchor="ctr">
            <a:normAutofit/>
          </a:bodyPr>
          <a:lstStyle/>
          <a:p>
            <a:pPr marL="0" indent="0">
              <a:buNone/>
            </a:pPr>
            <a:r>
              <a:rPr lang="nl-NL" b="1"/>
              <a:t>Vragenlijst voor mantelzorgers zie bouwstenen WINST</a:t>
            </a:r>
          </a:p>
          <a:p>
            <a:pPr marL="0" indent="0">
              <a:buNone/>
            </a:pPr>
            <a:r>
              <a:rPr lang="nl-NL" b="1"/>
              <a:t>Doel</a:t>
            </a:r>
            <a:r>
              <a:rPr lang="nl-NL"/>
              <a:t>: Mantelzorgers bewust maken van hun eigen behoeften en grenzen.</a:t>
            </a:r>
          </a:p>
          <a:p>
            <a:pPr marL="0" indent="0">
              <a:buNone/>
            </a:pPr>
            <a:r>
              <a:rPr lang="nl-NL" b="1"/>
              <a:t>Werkvorm</a:t>
            </a:r>
            <a:r>
              <a:rPr lang="nl-NL"/>
              <a:t>:</a:t>
            </a:r>
          </a:p>
          <a:p>
            <a:r>
              <a:rPr lang="nl-NL"/>
              <a:t>Geef de vragenlijst aan deelnemers uit je team.</a:t>
            </a:r>
          </a:p>
          <a:p>
            <a:r>
              <a:rPr lang="nl-NL"/>
              <a:t>Laat deelnemers de vragenlijst invullen alsof ze een mantelzorger zijn.</a:t>
            </a:r>
          </a:p>
          <a:p>
            <a:r>
              <a:rPr lang="nl-NL"/>
              <a:t>Bespreek in groepjes: wat viel op? Wat zou je als professional kunnen doen?</a:t>
            </a:r>
          </a:p>
          <a:p>
            <a:endParaRPr lang="nl-NL"/>
          </a:p>
        </p:txBody>
      </p:sp>
    </p:spTree>
    <p:extLst>
      <p:ext uri="{BB962C8B-B14F-4D97-AF65-F5344CB8AC3E}">
        <p14:creationId xmlns:p14="http://schemas.microsoft.com/office/powerpoint/2010/main" val="741372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8A6E4-7DED-FD51-4EA3-3C4F80335523}"/>
              </a:ext>
            </a:extLst>
          </p:cNvPr>
          <p:cNvSpPr>
            <a:spLocks noGrp="1"/>
          </p:cNvSpPr>
          <p:nvPr>
            <p:ph type="title"/>
          </p:nvPr>
        </p:nvSpPr>
        <p:spPr>
          <a:xfrm>
            <a:off x="5755598" y="1138036"/>
            <a:ext cx="5598202" cy="1402470"/>
          </a:xfrm>
        </p:spPr>
        <p:txBody>
          <a:bodyPr anchor="t">
            <a:normAutofit/>
          </a:bodyPr>
          <a:lstStyle/>
          <a:p>
            <a:r>
              <a:rPr lang="en-US" sz="3200" dirty="0" err="1">
                <a:solidFill>
                  <a:schemeClr val="accent2"/>
                </a:solidFill>
              </a:rPr>
              <a:t>Spelsessie</a:t>
            </a:r>
            <a:r>
              <a:rPr lang="en-US" sz="3200" dirty="0">
                <a:solidFill>
                  <a:schemeClr val="accent2"/>
                </a:solidFill>
              </a:rPr>
              <a:t> </a:t>
            </a:r>
            <a:r>
              <a:rPr lang="en-US" sz="3200" dirty="0" err="1">
                <a:solidFill>
                  <a:schemeClr val="accent2"/>
                </a:solidFill>
              </a:rPr>
              <a:t>uit</a:t>
            </a:r>
            <a:r>
              <a:rPr lang="en-US" sz="3200" dirty="0">
                <a:solidFill>
                  <a:schemeClr val="accent2"/>
                </a:solidFill>
              </a:rPr>
              <a:t> </a:t>
            </a:r>
            <a:r>
              <a:rPr lang="en-US" sz="3200" dirty="0" err="1">
                <a:solidFill>
                  <a:schemeClr val="accent2"/>
                </a:solidFill>
              </a:rPr>
              <a:t>drie</a:t>
            </a:r>
            <a:r>
              <a:rPr lang="en-US" sz="3200" dirty="0">
                <a:solidFill>
                  <a:schemeClr val="accent2"/>
                </a:solidFill>
              </a:rPr>
              <a:t> </a:t>
            </a:r>
            <a:r>
              <a:rPr lang="en-US" sz="3200" dirty="0" err="1">
                <a:solidFill>
                  <a:schemeClr val="accent2"/>
                </a:solidFill>
              </a:rPr>
              <a:t>kunnen</a:t>
            </a:r>
            <a:r>
              <a:rPr lang="en-US" sz="3200" dirty="0">
                <a:solidFill>
                  <a:schemeClr val="accent2"/>
                </a:solidFill>
              </a:rPr>
              <a:t> </a:t>
            </a:r>
            <a:r>
              <a:rPr lang="en-US" sz="3200" dirty="0" err="1">
                <a:solidFill>
                  <a:schemeClr val="accent2"/>
                </a:solidFill>
              </a:rPr>
              <a:t>meer</a:t>
            </a:r>
            <a:r>
              <a:rPr lang="en-US" sz="3200" dirty="0">
                <a:solidFill>
                  <a:schemeClr val="accent2"/>
                </a:solidFill>
              </a:rPr>
              <a:t> dan 1 </a:t>
            </a:r>
            <a:endParaRPr lang="nl-NL" sz="3200" dirty="0">
              <a:solidFill>
                <a:schemeClr val="accent2"/>
              </a:solidFill>
            </a:endParaRPr>
          </a:p>
        </p:txBody>
      </p:sp>
      <p:pic>
        <p:nvPicPr>
          <p:cNvPr id="7" name="Picture 5" descr="Een pijl op een lijnkaart">
            <a:extLst>
              <a:ext uri="{FF2B5EF4-FFF2-40B4-BE49-F238E27FC236}">
                <a16:creationId xmlns:a16="http://schemas.microsoft.com/office/drawing/2014/main" id="{22A91EBA-5E64-03A2-8450-3403407E09BB}"/>
              </a:ext>
            </a:extLst>
          </p:cNvPr>
          <p:cNvPicPr>
            <a:picLocks noChangeAspect="1"/>
          </p:cNvPicPr>
          <p:nvPr/>
        </p:nvPicPr>
        <p:blipFill>
          <a:blip r:embed="rId2"/>
          <a:srcRect r="47341" b="-2"/>
          <a:stretch>
            <a:fillRect/>
          </a:stretch>
        </p:blipFill>
        <p:spPr>
          <a:xfrm>
            <a:off x="771232" y="768626"/>
            <a:ext cx="4307217" cy="5459894"/>
          </a:xfrm>
          <a:prstGeom prst="rect">
            <a:avLst/>
          </a:prstGeom>
        </p:spPr>
      </p:pic>
      <p:cxnSp>
        <p:nvCxnSpPr>
          <p:cNvPr id="32" name="Straight Connector 16">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58738"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Tijdelijke aanduiding voor inhoud 3">
            <a:extLst>
              <a:ext uri="{FF2B5EF4-FFF2-40B4-BE49-F238E27FC236}">
                <a16:creationId xmlns:a16="http://schemas.microsoft.com/office/drawing/2014/main" id="{DFEA857C-C00E-F4FF-5598-4F48E372CBA8}"/>
              </a:ext>
            </a:extLst>
          </p:cNvPr>
          <p:cNvSpPr>
            <a:spLocks noGrp="1"/>
          </p:cNvSpPr>
          <p:nvPr>
            <p:ph idx="1"/>
          </p:nvPr>
        </p:nvSpPr>
        <p:spPr>
          <a:xfrm>
            <a:off x="5755598" y="2108200"/>
            <a:ext cx="5444382" cy="4034183"/>
          </a:xfrm>
        </p:spPr>
        <p:txBody>
          <a:bodyPr>
            <a:normAutofit/>
          </a:bodyPr>
          <a:lstStyle/>
          <a:p>
            <a:pPr marL="0" indent="0">
              <a:buNone/>
            </a:pPr>
            <a:endParaRPr lang="nl-NL" sz="1600"/>
          </a:p>
          <a:p>
            <a:pPr marL="0" indent="0">
              <a:buNone/>
            </a:pPr>
            <a:r>
              <a:rPr lang="en-US" sz="1600"/>
              <a:t>Ga </a:t>
            </a:r>
            <a:r>
              <a:rPr lang="en-US" sz="1600" err="1"/>
              <a:t>naar</a:t>
            </a:r>
            <a:r>
              <a:rPr lang="en-US" sz="1600"/>
              <a:t> de link </a:t>
            </a:r>
            <a:r>
              <a:rPr lang="en-US" sz="1600" err="1"/>
              <a:t>hieronder</a:t>
            </a:r>
            <a:r>
              <a:rPr lang="en-US" sz="1600"/>
              <a:t> en </a:t>
            </a:r>
            <a:r>
              <a:rPr lang="en-US" sz="1600" err="1"/>
              <a:t>klik</a:t>
            </a:r>
            <a:r>
              <a:rPr lang="en-US" sz="1600"/>
              <a:t> op het </a:t>
            </a:r>
            <a:r>
              <a:rPr lang="en-US" sz="1600" err="1"/>
              <a:t>eerste</a:t>
            </a:r>
            <a:r>
              <a:rPr lang="en-US" sz="1600"/>
              <a:t> product: </a:t>
            </a:r>
            <a:r>
              <a:rPr lang="en-US" sz="1600" err="1"/>
              <a:t>spelsessie</a:t>
            </a:r>
            <a:r>
              <a:rPr lang="en-US" sz="1600"/>
              <a:t>. </a:t>
            </a:r>
          </a:p>
          <a:p>
            <a:pPr marL="0" indent="0">
              <a:buNone/>
            </a:pPr>
            <a:r>
              <a:rPr lang="en-US" sz="1600"/>
              <a:t>Hier </a:t>
            </a:r>
            <a:r>
              <a:rPr lang="en-US" sz="1600" err="1"/>
              <a:t>vind</a:t>
            </a:r>
            <a:r>
              <a:rPr lang="en-US" sz="1600"/>
              <a:t> je </a:t>
            </a:r>
            <a:r>
              <a:rPr lang="en-US" sz="1600" err="1"/>
              <a:t>een</a:t>
            </a:r>
            <a:r>
              <a:rPr lang="en-US" sz="1600"/>
              <a:t> </a:t>
            </a:r>
            <a:r>
              <a:rPr lang="en-US" sz="1600" err="1"/>
              <a:t>draaiboek</a:t>
            </a:r>
            <a:r>
              <a:rPr lang="en-US" sz="1600"/>
              <a:t> </a:t>
            </a:r>
            <a:r>
              <a:rPr lang="en-US" sz="1600" err="1"/>
              <a:t>voor</a:t>
            </a:r>
            <a:r>
              <a:rPr lang="en-US" sz="1600"/>
              <a:t> het </a:t>
            </a:r>
            <a:r>
              <a:rPr lang="en-US" sz="1600" err="1"/>
              <a:t>uitvoeren</a:t>
            </a:r>
            <a:r>
              <a:rPr lang="en-US" sz="1600"/>
              <a:t> van </a:t>
            </a:r>
            <a:r>
              <a:rPr lang="en-US" sz="1600" err="1"/>
              <a:t>een</a:t>
            </a:r>
            <a:r>
              <a:rPr lang="en-US" sz="1600"/>
              <a:t> </a:t>
            </a:r>
            <a:r>
              <a:rPr lang="en-US" sz="1600" err="1"/>
              <a:t>spelsessie</a:t>
            </a:r>
            <a:r>
              <a:rPr lang="en-US" sz="1600"/>
              <a:t> met </a:t>
            </a:r>
            <a:r>
              <a:rPr lang="en-US" sz="1600" err="1"/>
              <a:t>als</a:t>
            </a:r>
            <a:r>
              <a:rPr lang="en-US" sz="1600"/>
              <a:t> </a:t>
            </a:r>
            <a:r>
              <a:rPr lang="en-US" sz="1600" err="1"/>
              <a:t>doel</a:t>
            </a:r>
            <a:r>
              <a:rPr lang="en-US" sz="1600"/>
              <a:t> </a:t>
            </a:r>
            <a:r>
              <a:rPr lang="nl-NL" sz="1600"/>
              <a:t>inzicht krijgen in en inspiratie krijgen voor het samenwerken in de driehoek van een cliënt, een naaste en een professional door middel van spel-opdrachten. En oefenen met tóch meer openheid.</a:t>
            </a:r>
          </a:p>
          <a:p>
            <a:pPr marL="0" indent="0">
              <a:buNone/>
            </a:pPr>
            <a:endParaRPr lang="nl-NL" sz="1600"/>
          </a:p>
          <a:p>
            <a:pPr marL="0" indent="0">
              <a:buNone/>
            </a:pPr>
            <a:r>
              <a:rPr lang="nl-NL" sz="1600"/>
              <a:t>Link: </a:t>
            </a:r>
            <a:r>
              <a:rPr lang="nl-NL" sz="1600">
                <a:hlinkClick r:id="rId3"/>
              </a:rPr>
              <a:t>https://www.windesheim.nl/onderzoek/onderzoeksprojecten/ggz-en-samenleving/drie-kunnen-meer-dan-een?uc=1</a:t>
            </a:r>
            <a:endParaRPr lang="nl-NL" sz="1600"/>
          </a:p>
          <a:p>
            <a:pPr marL="0" indent="0">
              <a:buNone/>
            </a:pPr>
            <a:endParaRPr lang="nl-NL" sz="1600"/>
          </a:p>
        </p:txBody>
      </p:sp>
    </p:spTree>
    <p:extLst>
      <p:ext uri="{BB962C8B-B14F-4D97-AF65-F5344CB8AC3E}">
        <p14:creationId xmlns:p14="http://schemas.microsoft.com/office/powerpoint/2010/main" val="3452372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FAE20E7-7746-B3F6-A232-4C2B6552BE5A}"/>
              </a:ext>
            </a:extLst>
          </p:cNvPr>
          <p:cNvSpPr>
            <a:spLocks noGrp="1"/>
          </p:cNvSpPr>
          <p:nvPr>
            <p:ph type="title"/>
          </p:nvPr>
        </p:nvSpPr>
        <p:spPr>
          <a:xfrm>
            <a:off x="838200" y="365125"/>
            <a:ext cx="5558489" cy="1325563"/>
          </a:xfrm>
        </p:spPr>
        <p:txBody>
          <a:bodyPr>
            <a:normAutofit/>
          </a:bodyPr>
          <a:lstStyle/>
          <a:p>
            <a:r>
              <a:rPr lang="en-US" dirty="0" err="1">
                <a:solidFill>
                  <a:schemeClr val="accent2"/>
                </a:solidFill>
              </a:rPr>
              <a:t>Intervisie</a:t>
            </a:r>
            <a:r>
              <a:rPr lang="en-US" dirty="0">
                <a:solidFill>
                  <a:schemeClr val="accent2"/>
                </a:solidFill>
              </a:rPr>
              <a:t> </a:t>
            </a:r>
            <a:endParaRPr lang="nl-NL" dirty="0">
              <a:solidFill>
                <a:schemeClr val="accent2"/>
              </a:solidFill>
            </a:endParaRPr>
          </a:p>
        </p:txBody>
      </p:sp>
      <p:sp>
        <p:nvSpPr>
          <p:cNvPr id="18" name="Freeform: Shape 10">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jdelijke aanduiding voor inhoud 2">
            <a:extLst>
              <a:ext uri="{FF2B5EF4-FFF2-40B4-BE49-F238E27FC236}">
                <a16:creationId xmlns:a16="http://schemas.microsoft.com/office/drawing/2014/main" id="{1545896B-B8DC-43E0-8FC7-20FA03DD16D1}"/>
              </a:ext>
            </a:extLst>
          </p:cNvPr>
          <p:cNvSpPr>
            <a:spLocks noGrp="1"/>
          </p:cNvSpPr>
          <p:nvPr>
            <p:ph idx="1"/>
          </p:nvPr>
        </p:nvSpPr>
        <p:spPr>
          <a:xfrm>
            <a:off x="838200" y="1825625"/>
            <a:ext cx="5558489" cy="4351338"/>
          </a:xfrm>
        </p:spPr>
        <p:txBody>
          <a:bodyPr>
            <a:normAutofit/>
          </a:bodyPr>
          <a:lstStyle/>
          <a:p>
            <a:r>
              <a:rPr lang="en-US" sz="1800"/>
              <a:t>Intervisie is </a:t>
            </a:r>
            <a:r>
              <a:rPr lang="en-US" sz="1800" err="1"/>
              <a:t>een</a:t>
            </a:r>
            <a:r>
              <a:rPr lang="en-US" sz="1800"/>
              <a:t> </a:t>
            </a:r>
            <a:r>
              <a:rPr lang="en-US" sz="1800" err="1"/>
              <a:t>belangrijk</a:t>
            </a:r>
            <a:r>
              <a:rPr lang="en-US" sz="1800"/>
              <a:t> </a:t>
            </a:r>
            <a:r>
              <a:rPr lang="en-US" sz="1800" err="1"/>
              <a:t>middel</a:t>
            </a:r>
            <a:r>
              <a:rPr lang="en-US" sz="1800"/>
              <a:t> om (</a:t>
            </a:r>
            <a:r>
              <a:rPr lang="en-US" sz="1800" err="1"/>
              <a:t>professionele</a:t>
            </a:r>
            <a:r>
              <a:rPr lang="en-US" sz="1800"/>
              <a:t>) </a:t>
            </a:r>
            <a:r>
              <a:rPr lang="en-US" sz="1800" err="1"/>
              <a:t>reflectie</a:t>
            </a:r>
            <a:r>
              <a:rPr lang="en-US" sz="1800"/>
              <a:t> </a:t>
            </a:r>
            <a:r>
              <a:rPr lang="en-US" sz="1800" err="1"/>
              <a:t>te</a:t>
            </a:r>
            <a:r>
              <a:rPr lang="en-US" sz="1800"/>
              <a:t> </a:t>
            </a:r>
            <a:r>
              <a:rPr lang="en-US" sz="1800" err="1"/>
              <a:t>versterken</a:t>
            </a:r>
            <a:r>
              <a:rPr lang="en-US" sz="1800"/>
              <a:t> en </a:t>
            </a:r>
            <a:r>
              <a:rPr lang="en-US" sz="1800" err="1"/>
              <a:t>te</a:t>
            </a:r>
            <a:r>
              <a:rPr lang="en-US" sz="1800"/>
              <a:t> </a:t>
            </a:r>
            <a:r>
              <a:rPr lang="en-US" sz="1800" err="1"/>
              <a:t>leren</a:t>
            </a:r>
            <a:r>
              <a:rPr lang="en-US" sz="1800"/>
              <a:t> </a:t>
            </a:r>
            <a:r>
              <a:rPr lang="en-US" sz="1800" err="1"/>
              <a:t>omgaan</a:t>
            </a:r>
            <a:r>
              <a:rPr lang="en-US" sz="1800"/>
              <a:t> met </a:t>
            </a:r>
            <a:r>
              <a:rPr lang="en-US" sz="1800" err="1"/>
              <a:t>complexe</a:t>
            </a:r>
            <a:r>
              <a:rPr lang="en-US" sz="1800"/>
              <a:t> </a:t>
            </a:r>
            <a:r>
              <a:rPr lang="en-US" sz="1800" err="1"/>
              <a:t>situaties</a:t>
            </a:r>
            <a:r>
              <a:rPr lang="en-US" sz="1800"/>
              <a:t>.</a:t>
            </a:r>
          </a:p>
          <a:p>
            <a:endParaRPr lang="en-US" sz="1800"/>
          </a:p>
          <a:p>
            <a:r>
              <a:rPr lang="en-US" sz="1800"/>
              <a:t>Het </a:t>
            </a:r>
            <a:r>
              <a:rPr lang="en-US" sz="1800" err="1"/>
              <a:t>kan</a:t>
            </a:r>
            <a:r>
              <a:rPr lang="en-US" sz="1800"/>
              <a:t> heel </a:t>
            </a:r>
            <a:r>
              <a:rPr lang="en-US" sz="1800" err="1"/>
              <a:t>goed</a:t>
            </a:r>
            <a:r>
              <a:rPr lang="en-US" sz="1800"/>
              <a:t> </a:t>
            </a:r>
            <a:r>
              <a:rPr lang="en-US" sz="1800" err="1"/>
              <a:t>ingezet</a:t>
            </a:r>
            <a:r>
              <a:rPr lang="en-US" sz="1800"/>
              <a:t> </a:t>
            </a:r>
            <a:r>
              <a:rPr lang="en-US" sz="1800" err="1"/>
              <a:t>worden</a:t>
            </a:r>
            <a:r>
              <a:rPr lang="en-US" sz="1800"/>
              <a:t> in het </a:t>
            </a:r>
            <a:r>
              <a:rPr lang="en-US" sz="1800" err="1"/>
              <a:t>kader</a:t>
            </a:r>
            <a:r>
              <a:rPr lang="en-US" sz="1800"/>
              <a:t> van triadisch </a:t>
            </a:r>
            <a:r>
              <a:rPr lang="en-US" sz="1800" err="1"/>
              <a:t>werken</a:t>
            </a:r>
            <a:r>
              <a:rPr lang="en-US" sz="1800"/>
              <a:t>, door: </a:t>
            </a:r>
            <a:r>
              <a:rPr lang="en-US" sz="1800" err="1"/>
              <a:t>een</a:t>
            </a:r>
            <a:r>
              <a:rPr lang="en-US" sz="1800"/>
              <a:t> casus </a:t>
            </a:r>
            <a:r>
              <a:rPr lang="en-US" sz="1800" err="1"/>
              <a:t>te</a:t>
            </a:r>
            <a:r>
              <a:rPr lang="en-US" sz="1800"/>
              <a:t> </a:t>
            </a:r>
            <a:r>
              <a:rPr lang="en-US" sz="1800" err="1"/>
              <a:t>bespreken</a:t>
            </a:r>
            <a:r>
              <a:rPr lang="en-US" sz="1800"/>
              <a:t> en </a:t>
            </a:r>
            <a:r>
              <a:rPr lang="en-US" sz="1800" err="1"/>
              <a:t>na</a:t>
            </a:r>
            <a:r>
              <a:rPr lang="en-US" sz="1800"/>
              <a:t> </a:t>
            </a:r>
            <a:r>
              <a:rPr lang="en-US" sz="1800" err="1"/>
              <a:t>te</a:t>
            </a:r>
            <a:r>
              <a:rPr lang="en-US" sz="1800"/>
              <a:t> </a:t>
            </a:r>
            <a:r>
              <a:rPr lang="en-US" sz="1800" err="1"/>
              <a:t>gaan</a:t>
            </a:r>
            <a:r>
              <a:rPr lang="en-US" sz="1800"/>
              <a:t> hoe </a:t>
            </a:r>
            <a:r>
              <a:rPr lang="en-US" sz="1800" err="1"/>
              <a:t>binnen</a:t>
            </a:r>
            <a:r>
              <a:rPr lang="en-US" sz="1800"/>
              <a:t> de casus </a:t>
            </a:r>
            <a:r>
              <a:rPr lang="en-US" sz="1800" err="1"/>
              <a:t>meer</a:t>
            </a:r>
            <a:r>
              <a:rPr lang="en-US" sz="1800"/>
              <a:t> triadisch </a:t>
            </a:r>
            <a:r>
              <a:rPr lang="en-US" sz="1800" err="1"/>
              <a:t>gewerkt</a:t>
            </a:r>
            <a:r>
              <a:rPr lang="en-US" sz="1800"/>
              <a:t> </a:t>
            </a:r>
            <a:r>
              <a:rPr lang="en-US" sz="1800" err="1"/>
              <a:t>kan</a:t>
            </a:r>
            <a:r>
              <a:rPr lang="en-US" sz="1800"/>
              <a:t> </a:t>
            </a:r>
            <a:r>
              <a:rPr lang="en-US" sz="1800" err="1"/>
              <a:t>worden</a:t>
            </a:r>
            <a:r>
              <a:rPr lang="en-US" sz="1800"/>
              <a:t> en/of </a:t>
            </a:r>
            <a:r>
              <a:rPr lang="en-US" sz="1800" err="1"/>
              <a:t>een</a:t>
            </a:r>
            <a:r>
              <a:rPr lang="en-US" sz="1800"/>
              <a:t> casus </a:t>
            </a:r>
            <a:r>
              <a:rPr lang="en-US" sz="1800" err="1"/>
              <a:t>te</a:t>
            </a:r>
            <a:r>
              <a:rPr lang="en-US" sz="1800"/>
              <a:t> </a:t>
            </a:r>
            <a:r>
              <a:rPr lang="en-US" sz="1800" err="1"/>
              <a:t>bespreken</a:t>
            </a:r>
            <a:r>
              <a:rPr lang="en-US" sz="1800"/>
              <a:t> met </a:t>
            </a:r>
            <a:r>
              <a:rPr lang="en-US" sz="1800" err="1"/>
              <a:t>een</a:t>
            </a:r>
            <a:r>
              <a:rPr lang="en-US" sz="1800"/>
              <a:t> </a:t>
            </a:r>
            <a:r>
              <a:rPr lang="en-US" sz="1800" err="1"/>
              <a:t>andere</a:t>
            </a:r>
            <a:r>
              <a:rPr lang="en-US" sz="1800"/>
              <a:t> focus en </a:t>
            </a:r>
            <a:r>
              <a:rPr lang="en-US" sz="1800" err="1"/>
              <a:t>hierin</a:t>
            </a:r>
            <a:r>
              <a:rPr lang="en-US" sz="1800"/>
              <a:t> het triadisch </a:t>
            </a:r>
            <a:r>
              <a:rPr lang="en-US" sz="1800" err="1"/>
              <a:t>perspectief</a:t>
            </a:r>
            <a:r>
              <a:rPr lang="en-US" sz="1800"/>
              <a:t> toe </a:t>
            </a:r>
            <a:r>
              <a:rPr lang="en-US" sz="1800" err="1"/>
              <a:t>te</a:t>
            </a:r>
            <a:r>
              <a:rPr lang="en-US" sz="1800"/>
              <a:t> </a:t>
            </a:r>
            <a:r>
              <a:rPr lang="en-US" sz="1800" err="1"/>
              <a:t>voegen</a:t>
            </a:r>
            <a:r>
              <a:rPr lang="en-US" sz="1800"/>
              <a:t>. </a:t>
            </a:r>
          </a:p>
          <a:p>
            <a:endParaRPr lang="en-US" sz="1800"/>
          </a:p>
          <a:p>
            <a:r>
              <a:rPr lang="en-US" sz="1800" err="1"/>
              <a:t>Intervisievormen</a:t>
            </a:r>
            <a:r>
              <a:rPr lang="en-US" sz="1800"/>
              <a:t> </a:t>
            </a:r>
            <a:r>
              <a:rPr lang="en-US" sz="1800" err="1"/>
              <a:t>zijn</a:t>
            </a:r>
            <a:r>
              <a:rPr lang="en-US" sz="1800"/>
              <a:t> </a:t>
            </a:r>
            <a:r>
              <a:rPr lang="en-US" sz="1800" err="1"/>
              <a:t>bijvoorbeeld</a:t>
            </a:r>
            <a:r>
              <a:rPr lang="en-US" sz="1800"/>
              <a:t>: de </a:t>
            </a:r>
            <a:r>
              <a:rPr lang="en-US" sz="1800" err="1"/>
              <a:t>Incidentmethode</a:t>
            </a:r>
            <a:r>
              <a:rPr lang="en-US" sz="1800"/>
              <a:t>, </a:t>
            </a:r>
            <a:r>
              <a:rPr lang="en-US" sz="1800" err="1"/>
              <a:t>Balintmethode</a:t>
            </a:r>
            <a:r>
              <a:rPr lang="en-US" sz="1800"/>
              <a:t> en Socrates </a:t>
            </a:r>
            <a:r>
              <a:rPr lang="en-US" sz="1800" err="1"/>
              <a:t>methode</a:t>
            </a:r>
            <a:r>
              <a:rPr lang="en-US" sz="1800"/>
              <a:t>.  </a:t>
            </a:r>
          </a:p>
          <a:p>
            <a:endParaRPr lang="en-US" sz="1800"/>
          </a:p>
          <a:p>
            <a:endParaRPr lang="nl-NL" sz="1800"/>
          </a:p>
        </p:txBody>
      </p:sp>
      <p:sp>
        <p:nvSpPr>
          <p:cNvPr id="20" name="Oval 12">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Block Arc 14">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Freeform: Shape 16">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a:p>
        </p:txBody>
      </p:sp>
      <p:cxnSp>
        <p:nvCxnSpPr>
          <p:cNvPr id="19" name="Straight Connector 18">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3" name="Arc 22">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Shape 24">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0345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83B1F6-81D4-C69C-B41E-63A0E911984A}"/>
              </a:ext>
            </a:extLst>
          </p:cNvPr>
          <p:cNvSpPr>
            <a:spLocks noGrp="1"/>
          </p:cNvSpPr>
          <p:nvPr>
            <p:ph type="title"/>
          </p:nvPr>
        </p:nvSpPr>
        <p:spPr>
          <a:xfrm>
            <a:off x="830043" y="325901"/>
            <a:ext cx="10092477" cy="953669"/>
          </a:xfrm>
        </p:spPr>
        <p:txBody>
          <a:bodyPr/>
          <a:lstStyle/>
          <a:p>
            <a:r>
              <a:rPr lang="en-US" dirty="0" err="1">
                <a:solidFill>
                  <a:schemeClr val="accent2"/>
                </a:solidFill>
              </a:rPr>
              <a:t>Introductie</a:t>
            </a:r>
            <a:endParaRPr lang="nl-NL" dirty="0">
              <a:solidFill>
                <a:schemeClr val="accent2"/>
              </a:solidFill>
            </a:endParaRPr>
          </a:p>
        </p:txBody>
      </p:sp>
      <p:graphicFrame>
        <p:nvGraphicFramePr>
          <p:cNvPr id="7" name="Tijdelijke aanduiding voor inhoud 2">
            <a:extLst>
              <a:ext uri="{FF2B5EF4-FFF2-40B4-BE49-F238E27FC236}">
                <a16:creationId xmlns:a16="http://schemas.microsoft.com/office/drawing/2014/main" id="{8E180C65-201E-8C23-7B48-E30647CE555C}"/>
              </a:ext>
            </a:extLst>
          </p:cNvPr>
          <p:cNvGraphicFramePr>
            <a:graphicFrameLocks noGrp="1"/>
          </p:cNvGraphicFramePr>
          <p:nvPr>
            <p:ph sz="half" idx="1"/>
            <p:extLst>
              <p:ext uri="{D42A27DB-BD31-4B8C-83A1-F6EECF244321}">
                <p14:modId xmlns:p14="http://schemas.microsoft.com/office/powerpoint/2010/main" val="3889919473"/>
              </p:ext>
            </p:extLst>
          </p:nvPr>
        </p:nvGraphicFramePr>
        <p:xfrm>
          <a:off x="855133" y="1457371"/>
          <a:ext cx="5088467" cy="4858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jdelijke aanduiding voor inhoud 3">
            <a:extLst>
              <a:ext uri="{FF2B5EF4-FFF2-40B4-BE49-F238E27FC236}">
                <a16:creationId xmlns:a16="http://schemas.microsoft.com/office/drawing/2014/main" id="{185B94DA-6195-BA84-B691-F0B3BF380DE6}"/>
              </a:ext>
            </a:extLst>
          </p:cNvPr>
          <p:cNvSpPr>
            <a:spLocks noGrp="1"/>
          </p:cNvSpPr>
          <p:nvPr>
            <p:ph sz="half" idx="2"/>
          </p:nvPr>
        </p:nvSpPr>
        <p:spPr>
          <a:xfrm>
            <a:off x="6120110" y="1866261"/>
            <a:ext cx="5600844" cy="4075433"/>
          </a:xfrm>
        </p:spPr>
        <p:txBody>
          <a:bodyPr vert="horz" lIns="91440" tIns="45720" rIns="91440" bIns="45720" rtlCol="0" anchor="t">
            <a:normAutofit fontScale="62500" lnSpcReduction="20000"/>
          </a:bodyPr>
          <a:lstStyle/>
          <a:p>
            <a:r>
              <a:rPr lang="en-US" sz="2100" b="1" dirty="0">
                <a:solidFill>
                  <a:schemeClr val="accent1"/>
                </a:solidFill>
              </a:rPr>
              <a:t>WINST, </a:t>
            </a:r>
            <a:r>
              <a:rPr lang="en-US" sz="2100" b="1" dirty="0" err="1">
                <a:solidFill>
                  <a:schemeClr val="accent1"/>
                </a:solidFill>
              </a:rPr>
              <a:t>werken</a:t>
            </a:r>
            <a:r>
              <a:rPr lang="en-US" sz="2100" b="1" dirty="0">
                <a:solidFill>
                  <a:schemeClr val="accent1"/>
                </a:solidFill>
              </a:rPr>
              <a:t> in het </a:t>
            </a:r>
            <a:r>
              <a:rPr lang="en-US" sz="2100" b="1" dirty="0" err="1">
                <a:solidFill>
                  <a:schemeClr val="accent1"/>
                </a:solidFill>
              </a:rPr>
              <a:t>netwerk</a:t>
            </a:r>
            <a:r>
              <a:rPr lang="en-US" sz="2100" b="1" dirty="0">
                <a:solidFill>
                  <a:schemeClr val="accent1"/>
                </a:solidFill>
              </a:rPr>
              <a:t> </a:t>
            </a:r>
            <a:r>
              <a:rPr lang="en-US" sz="2100" b="1" dirty="0" err="1">
                <a:solidFill>
                  <a:schemeClr val="accent1"/>
                </a:solidFill>
              </a:rPr>
              <a:t>en</a:t>
            </a:r>
            <a:r>
              <a:rPr lang="en-US" sz="2100" b="1" dirty="0">
                <a:solidFill>
                  <a:schemeClr val="accent1"/>
                </a:solidFill>
              </a:rPr>
              <a:t> </a:t>
            </a:r>
            <a:r>
              <a:rPr lang="en-US" sz="2100" b="1" dirty="0" err="1">
                <a:solidFill>
                  <a:schemeClr val="accent1"/>
                </a:solidFill>
              </a:rPr>
              <a:t>steunsysteem</a:t>
            </a:r>
            <a:r>
              <a:rPr lang="en-US" sz="2100" b="1" dirty="0">
                <a:solidFill>
                  <a:schemeClr val="accent1"/>
                </a:solidFill>
              </a:rPr>
              <a:t> </a:t>
            </a:r>
            <a:endParaRPr lang="en-US" dirty="0">
              <a:solidFill>
                <a:schemeClr val="accent1"/>
              </a:solidFill>
            </a:endParaRPr>
          </a:p>
          <a:p>
            <a:pPr marL="0" indent="0">
              <a:buNone/>
            </a:pPr>
            <a:r>
              <a:rPr lang="en-US" dirty="0" err="1"/>
              <a:t>Uitgevoerd</a:t>
            </a:r>
            <a:r>
              <a:rPr lang="en-US" dirty="0"/>
              <a:t> door Lentis </a:t>
            </a:r>
            <a:r>
              <a:rPr lang="en-US" dirty="0" err="1"/>
              <a:t>en</a:t>
            </a:r>
            <a:r>
              <a:rPr lang="en-US" dirty="0"/>
              <a:t> GGZ Friesland,   </a:t>
            </a:r>
            <a:r>
              <a:rPr lang="en-US" dirty="0" err="1"/>
              <a:t>Lectoraat</a:t>
            </a:r>
            <a:r>
              <a:rPr lang="en-US" dirty="0"/>
              <a:t> </a:t>
            </a:r>
            <a:r>
              <a:rPr lang="en-US" dirty="0" err="1"/>
              <a:t>maatschappelijke</a:t>
            </a:r>
            <a:r>
              <a:rPr lang="en-US" dirty="0"/>
              <a:t> </a:t>
            </a:r>
            <a:r>
              <a:rPr lang="en-US" dirty="0" err="1"/>
              <a:t>participatie</a:t>
            </a:r>
            <a:r>
              <a:rPr lang="en-US" dirty="0"/>
              <a:t> van </a:t>
            </a:r>
            <a:r>
              <a:rPr lang="en-US" dirty="0" err="1"/>
              <a:t>mensen</a:t>
            </a:r>
            <a:r>
              <a:rPr lang="en-US" dirty="0"/>
              <a:t> met </a:t>
            </a:r>
            <a:r>
              <a:rPr lang="en-US" dirty="0" err="1"/>
              <a:t>psychische</a:t>
            </a:r>
            <a:r>
              <a:rPr lang="en-US" dirty="0"/>
              <a:t> </a:t>
            </a:r>
            <a:r>
              <a:rPr lang="en-US" dirty="0" err="1"/>
              <a:t>beperkingen</a:t>
            </a:r>
            <a:r>
              <a:rPr lang="en-US" dirty="0"/>
              <a:t> </a:t>
            </a:r>
            <a:r>
              <a:rPr lang="en-US" dirty="0" err="1"/>
              <a:t>Hanzehogeschool</a:t>
            </a:r>
            <a:endParaRPr lang="en-US" dirty="0"/>
          </a:p>
          <a:p>
            <a:endParaRPr lang="en-US"/>
          </a:p>
          <a:p>
            <a:r>
              <a:rPr lang="en-US" sz="2100" b="1" dirty="0" err="1">
                <a:solidFill>
                  <a:schemeClr val="accent1"/>
                </a:solidFill>
              </a:rPr>
              <a:t>Herstellen</a:t>
            </a:r>
            <a:r>
              <a:rPr lang="en-US" sz="2100" b="1" dirty="0">
                <a:solidFill>
                  <a:schemeClr val="accent1"/>
                </a:solidFill>
              </a:rPr>
              <a:t> van </a:t>
            </a:r>
            <a:r>
              <a:rPr lang="en-US" sz="2100" b="1" dirty="0" err="1">
                <a:solidFill>
                  <a:schemeClr val="accent1"/>
                </a:solidFill>
              </a:rPr>
              <a:t>én</a:t>
            </a:r>
            <a:r>
              <a:rPr lang="en-US" sz="2100" b="1" dirty="0">
                <a:solidFill>
                  <a:schemeClr val="accent1"/>
                </a:solidFill>
              </a:rPr>
              <a:t> in de </a:t>
            </a:r>
            <a:r>
              <a:rPr lang="en-US" sz="2100" b="1" dirty="0" err="1">
                <a:solidFill>
                  <a:schemeClr val="accent1"/>
                </a:solidFill>
              </a:rPr>
              <a:t>triade</a:t>
            </a:r>
            <a:r>
              <a:rPr lang="en-US" sz="2100" dirty="0">
                <a:solidFill>
                  <a:schemeClr val="accent1"/>
                </a:solidFill>
              </a:rPr>
              <a:t> </a:t>
            </a:r>
            <a:endParaRPr lang="en-US" sz="2100">
              <a:solidFill>
                <a:schemeClr val="accent1"/>
              </a:solidFill>
            </a:endParaRPr>
          </a:p>
          <a:p>
            <a:pPr marL="0" indent="0">
              <a:buNone/>
            </a:pPr>
            <a:r>
              <a:rPr lang="en-US" dirty="0" err="1"/>
              <a:t>Uitgevoerd</a:t>
            </a:r>
            <a:r>
              <a:rPr lang="en-US" dirty="0"/>
              <a:t> door </a:t>
            </a:r>
            <a:r>
              <a:rPr lang="en-US" dirty="0" err="1"/>
              <a:t>GGz</a:t>
            </a:r>
            <a:r>
              <a:rPr lang="en-US" dirty="0"/>
              <a:t> </a:t>
            </a:r>
            <a:r>
              <a:rPr lang="en-US" dirty="0" err="1"/>
              <a:t>Breburg</a:t>
            </a:r>
            <a:r>
              <a:rPr lang="en-US" dirty="0"/>
              <a:t>, </a:t>
            </a:r>
            <a:r>
              <a:rPr lang="en-US" dirty="0" err="1"/>
              <a:t>Tranzo</a:t>
            </a:r>
            <a:r>
              <a:rPr lang="nl-NL" dirty="0"/>
              <a:t>, Academische werkplaats voor zorg en welzijn Tilburg University</a:t>
            </a:r>
            <a:endParaRPr lang="en-US" dirty="0"/>
          </a:p>
          <a:p>
            <a:endParaRPr lang="en-US"/>
          </a:p>
          <a:p>
            <a:r>
              <a:rPr lang="en-US" sz="2000" b="1" dirty="0" err="1">
                <a:solidFill>
                  <a:schemeClr val="accent1"/>
                </a:solidFill>
              </a:rPr>
              <a:t>Drie</a:t>
            </a:r>
            <a:r>
              <a:rPr lang="en-US" sz="2000" b="1" dirty="0">
                <a:solidFill>
                  <a:schemeClr val="accent1"/>
                </a:solidFill>
              </a:rPr>
              <a:t> </a:t>
            </a:r>
            <a:r>
              <a:rPr lang="en-US" sz="2000" b="1" dirty="0" err="1">
                <a:solidFill>
                  <a:schemeClr val="accent1"/>
                </a:solidFill>
              </a:rPr>
              <a:t>kunnen</a:t>
            </a:r>
            <a:r>
              <a:rPr lang="en-US" sz="2000" b="1" dirty="0">
                <a:solidFill>
                  <a:schemeClr val="accent1"/>
                </a:solidFill>
              </a:rPr>
              <a:t> </a:t>
            </a:r>
            <a:r>
              <a:rPr lang="en-US" sz="2000" b="1" dirty="0" err="1">
                <a:solidFill>
                  <a:schemeClr val="accent1"/>
                </a:solidFill>
              </a:rPr>
              <a:t>meer</a:t>
            </a:r>
            <a:r>
              <a:rPr lang="en-US" sz="2000" b="1" dirty="0">
                <a:solidFill>
                  <a:schemeClr val="accent1"/>
                </a:solidFill>
              </a:rPr>
              <a:t> dan </a:t>
            </a:r>
            <a:r>
              <a:rPr lang="en-US" sz="2000" b="1" dirty="0" err="1">
                <a:solidFill>
                  <a:schemeClr val="accent1"/>
                </a:solidFill>
              </a:rPr>
              <a:t>één</a:t>
            </a:r>
            <a:r>
              <a:rPr lang="en-US" sz="2000" dirty="0">
                <a:solidFill>
                  <a:schemeClr val="accent1"/>
                </a:solidFill>
              </a:rPr>
              <a:t> </a:t>
            </a:r>
          </a:p>
          <a:p>
            <a:pPr marL="0" indent="0">
              <a:buNone/>
            </a:pPr>
            <a:r>
              <a:rPr lang="en-US" dirty="0" err="1"/>
              <a:t>Uitgevoerd</a:t>
            </a:r>
            <a:r>
              <a:rPr lang="en-US" dirty="0"/>
              <a:t> door </a:t>
            </a:r>
            <a:r>
              <a:rPr lang="nl-NL" b="0" i="0" dirty="0">
                <a:solidFill>
                  <a:srgbClr val="000000"/>
                </a:solidFill>
                <a:effectLst/>
                <a:latin typeface="Aptos"/>
                <a:ea typeface="Roboto"/>
                <a:cs typeface="Roboto"/>
              </a:rPr>
              <a:t>RIBW Overijssel, MEE Samen, GGnet en Dimence, Lectoraat GGZ &amp; Samenleving hogeschool Windesheim</a:t>
            </a:r>
            <a:endParaRPr lang="nl-NL">
              <a:latin typeface="Aptos"/>
            </a:endParaRPr>
          </a:p>
          <a:p>
            <a:pPr marL="0" indent="0">
              <a:buNone/>
            </a:pPr>
            <a:endParaRPr lang="nl-NL" dirty="0">
              <a:latin typeface="Roboto"/>
              <a:ea typeface="Roboto"/>
              <a:cs typeface="Roboto"/>
            </a:endParaRPr>
          </a:p>
          <a:p>
            <a:pPr marL="0" indent="0">
              <a:buNone/>
            </a:pPr>
            <a:r>
              <a:rPr lang="en-US" sz="1800" i="1" dirty="0" err="1"/>
              <a:t>Gefinancierd</a:t>
            </a:r>
            <a:r>
              <a:rPr lang="en-US" sz="1800" i="1" dirty="0"/>
              <a:t> </a:t>
            </a:r>
            <a:r>
              <a:rPr lang="en-US" sz="1800" i="1" dirty="0" err="1"/>
              <a:t>vanuit</a:t>
            </a:r>
            <a:r>
              <a:rPr lang="en-US" sz="1800" i="1" dirty="0"/>
              <a:t>: </a:t>
            </a:r>
            <a:r>
              <a:rPr lang="en-US" sz="1800" i="1" dirty="0" err="1"/>
              <a:t>Langdurige</a:t>
            </a:r>
            <a:r>
              <a:rPr lang="en-US" sz="1800" i="1" dirty="0"/>
              <a:t> </a:t>
            </a:r>
            <a:r>
              <a:rPr lang="en-US" sz="1800" i="1" dirty="0" err="1"/>
              <a:t>zorg</a:t>
            </a:r>
            <a:r>
              <a:rPr lang="en-US" sz="1800" i="1" dirty="0"/>
              <a:t> &amp; </a:t>
            </a:r>
            <a:r>
              <a:rPr lang="en-US" sz="1800" i="1" dirty="0" err="1"/>
              <a:t>Ondersteuning</a:t>
            </a:r>
            <a:r>
              <a:rPr lang="en-US" sz="1800" i="1" dirty="0"/>
              <a:t>, </a:t>
            </a:r>
            <a:r>
              <a:rPr lang="en-US" sz="1800" i="1" dirty="0" err="1"/>
              <a:t>ZonMw</a:t>
            </a:r>
            <a:endParaRPr lang="nl-NL" sz="1800" i="1" dirty="0"/>
          </a:p>
          <a:p>
            <a:endParaRPr lang="en-US"/>
          </a:p>
          <a:p>
            <a:endParaRPr lang="nl-NL"/>
          </a:p>
        </p:txBody>
      </p:sp>
    </p:spTree>
    <p:extLst>
      <p:ext uri="{BB962C8B-B14F-4D97-AF65-F5344CB8AC3E}">
        <p14:creationId xmlns:p14="http://schemas.microsoft.com/office/powerpoint/2010/main" val="2915827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8D436F-9ACD-4C92-AFC8-C934C527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90538E0-A884-4E60-A6AB-77D830E2F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C0F2682-D2A6-02B7-4325-44404E1F991A}"/>
              </a:ext>
            </a:extLst>
          </p:cNvPr>
          <p:cNvSpPr>
            <a:spLocks noGrp="1"/>
          </p:cNvSpPr>
          <p:nvPr>
            <p:ph type="title"/>
          </p:nvPr>
        </p:nvSpPr>
        <p:spPr>
          <a:xfrm>
            <a:off x="1901162" y="3050434"/>
            <a:ext cx="3722933" cy="757130"/>
          </a:xfrm>
          <a:ln w="25400" cap="sq">
            <a:solidFill>
              <a:srgbClr val="FFFFFF"/>
            </a:solidFill>
            <a:miter lim="800000"/>
          </a:ln>
        </p:spPr>
        <p:txBody>
          <a:bodyPr wrap="square">
            <a:normAutofit/>
          </a:bodyPr>
          <a:lstStyle/>
          <a:p>
            <a:pPr algn="ctr"/>
            <a:r>
              <a:rPr lang="nl-NL" sz="2400" b="0">
                <a:solidFill>
                  <a:srgbClr val="FFFFFF"/>
                </a:solidFill>
                <a:latin typeface="Arial" charset="0"/>
              </a:rPr>
              <a:t>Wat hebben we gedaan?</a:t>
            </a:r>
            <a:br>
              <a:rPr lang="nl-NL" sz="2400" b="0">
                <a:solidFill>
                  <a:srgbClr val="FFFFFF"/>
                </a:solidFill>
                <a:latin typeface="Arial" charset="0"/>
              </a:rPr>
            </a:br>
            <a:r>
              <a:rPr lang="nl-NL" sz="2400" b="0" i="1">
                <a:solidFill>
                  <a:srgbClr val="FFFFFF"/>
                </a:solidFill>
                <a:latin typeface="Arial" charset="0"/>
              </a:rPr>
              <a:t>In vogelvlucht: </a:t>
            </a:r>
            <a:r>
              <a:rPr lang="nl-NL" sz="2400" i="1">
                <a:solidFill>
                  <a:srgbClr val="FFFFFF"/>
                </a:solidFill>
                <a:latin typeface="Arial" charset="0"/>
              </a:rPr>
              <a:t>WINST</a:t>
            </a:r>
            <a:endParaRPr lang="en-NL" sz="2400" i="1">
              <a:solidFill>
                <a:srgbClr val="FFFFFF"/>
              </a:solidFill>
            </a:endParaRPr>
          </a:p>
        </p:txBody>
      </p:sp>
      <p:sp>
        <p:nvSpPr>
          <p:cNvPr id="19" name="Rectangle 18">
            <a:extLst>
              <a:ext uri="{FF2B5EF4-FFF2-40B4-BE49-F238E27FC236}">
                <a16:creationId xmlns:a16="http://schemas.microsoft.com/office/drawing/2014/main" id="{DB0D7DD0-1C67-4D4C-9E06-678233DB8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BCD90CD1-661C-A3C2-052F-B91BEF2EF917}"/>
              </a:ext>
            </a:extLst>
          </p:cNvPr>
          <p:cNvSpPr>
            <a:spLocks noGrp="1"/>
          </p:cNvSpPr>
          <p:nvPr>
            <p:ph sz="half" idx="1"/>
          </p:nvPr>
        </p:nvSpPr>
        <p:spPr>
          <a:xfrm>
            <a:off x="6574536" y="640079"/>
            <a:ext cx="5171150" cy="3031235"/>
          </a:xfrm>
        </p:spPr>
        <p:txBody>
          <a:bodyPr>
            <a:normAutofit fontScale="92500" lnSpcReduction="20000"/>
          </a:bodyPr>
          <a:lstStyle/>
          <a:p>
            <a:pPr marL="0" indent="0">
              <a:buNone/>
            </a:pPr>
            <a:endParaRPr lang="nl-NL" altLang="nl-NL" sz="1400"/>
          </a:p>
          <a:p>
            <a:pPr>
              <a:buFont typeface="Wingdings" panose="05000000000000000000" pitchFamily="2" charset="2"/>
              <a:buChar char="§"/>
            </a:pPr>
            <a:endParaRPr lang="nl-NL" altLang="nl-NL" sz="1400">
              <a:latin typeface="Arial" panose="020B0604020202020204" pitchFamily="34" charset="0"/>
              <a:ea typeface="ＭＳ Ｐゴシック" panose="020B0600070205080204" pitchFamily="34" charset="-128"/>
              <a:cs typeface="Arial" panose="020B0604020202020204" pitchFamily="34" charset="0"/>
            </a:endParaRPr>
          </a:p>
          <a:p>
            <a:pPr>
              <a:buFont typeface="Wingdings" panose="05000000000000000000" pitchFamily="2" charset="2"/>
              <a:buChar char="§"/>
            </a:pPr>
            <a:r>
              <a:rPr lang="nl-NL" sz="1400" kern="100">
                <a:effectLst/>
                <a:latin typeface="Calibri" panose="020F0502020204030204" pitchFamily="34" charset="0"/>
                <a:ea typeface="Calibri" panose="020F0502020204030204" pitchFamily="34" charset="0"/>
                <a:cs typeface="Calibri" panose="020F0502020204030204" pitchFamily="34" charset="0"/>
              </a:rPr>
              <a:t>Het belangrijkste doel van het </a:t>
            </a:r>
            <a:r>
              <a:rPr lang="nl-NL" sz="1400" i="1" kern="100">
                <a:effectLst/>
                <a:latin typeface="Calibri" panose="020F0502020204030204" pitchFamily="34" charset="0"/>
                <a:ea typeface="Calibri" panose="020F0502020204030204" pitchFamily="34" charset="0"/>
                <a:cs typeface="Calibri" panose="020F0502020204030204" pitchFamily="34" charset="0"/>
              </a:rPr>
              <a:t>WINST project</a:t>
            </a:r>
            <a:r>
              <a:rPr lang="nl-NL" sz="1400" kern="100">
                <a:effectLst/>
                <a:latin typeface="Calibri" panose="020F0502020204030204" pitchFamily="34" charset="0"/>
                <a:ea typeface="Calibri" panose="020F0502020204030204" pitchFamily="34" charset="0"/>
                <a:cs typeface="Calibri" panose="020F0502020204030204" pitchFamily="34" charset="0"/>
              </a:rPr>
              <a:t> was het verbeteren van de samenwerking tussen cliënt, naaste en (zorg)professionals in de langdurige ggz en de</a:t>
            </a:r>
            <a:r>
              <a:rPr lang="nl-NL" sz="1400" kern="100">
                <a:effectLst/>
                <a:latin typeface="Calibri" panose="020F0502020204030204" pitchFamily="34" charset="0"/>
                <a:ea typeface="Calibri" panose="020F0502020204030204" pitchFamily="34" charset="0"/>
                <a:cs typeface="Calibri" panose="020F0502020204030204" pitchFamily="34" charset="0"/>
                <a:hlinkClick r:id="rId2"/>
              </a:rPr>
              <a:t> </a:t>
            </a:r>
            <a:r>
              <a:rPr lang="nl-NL" sz="1400" b="1" kern="100">
                <a:effectLst/>
                <a:latin typeface="Calibri" panose="020F0502020204030204" pitchFamily="34" charset="0"/>
                <a:ea typeface="Calibri" panose="020F0502020204030204" pitchFamily="34" charset="0"/>
                <a:cs typeface="Calibri" panose="020F0502020204030204" pitchFamily="34" charset="0"/>
                <a:hlinkClick r:id="rId2"/>
              </a:rPr>
              <a:t>rol van de familie-ervaringsdeskundige </a:t>
            </a:r>
            <a:r>
              <a:rPr lang="nl-NL" sz="1400" kern="100">
                <a:effectLst/>
                <a:latin typeface="Calibri" panose="020F0502020204030204" pitchFamily="34" charset="0"/>
                <a:ea typeface="Calibri" panose="020F0502020204030204" pitchFamily="34" charset="0"/>
                <a:cs typeface="Calibri" panose="020F0502020204030204" pitchFamily="34" charset="0"/>
              </a:rPr>
              <a:t>(</a:t>
            </a:r>
            <a:r>
              <a:rPr lang="nl-NL" sz="1400" kern="100" err="1">
                <a:effectLst/>
                <a:latin typeface="Calibri" panose="020F0502020204030204" pitchFamily="34" charset="0"/>
                <a:ea typeface="Calibri" panose="020F0502020204030204" pitchFamily="34" charset="0"/>
                <a:cs typeface="Calibri" panose="020F0502020204030204" pitchFamily="34" charset="0"/>
              </a:rPr>
              <a:t>FEd</a:t>
            </a:r>
            <a:r>
              <a:rPr lang="nl-NL" sz="1400" kern="100">
                <a:effectLst/>
                <a:latin typeface="Calibri" panose="020F0502020204030204" pitchFamily="34" charset="0"/>
                <a:ea typeface="Calibri" panose="020F0502020204030204" pitchFamily="34" charset="0"/>
                <a:cs typeface="Calibri" panose="020F0502020204030204" pitchFamily="34" charset="0"/>
              </a:rPr>
              <a:t>) hierin. Zij zien allen uitdagingen en kansen in de samenwerking. Uitdagingen zijn gerelateerd aan vaardigheden/competenties in relatie tot triadisch werken, beschikbare tijd en werkprocessen en privacywetgeving. </a:t>
            </a:r>
          </a:p>
          <a:p>
            <a:pPr>
              <a:buFont typeface="Wingdings" panose="05000000000000000000" pitchFamily="2" charset="2"/>
              <a:buChar char="§"/>
            </a:pPr>
            <a:r>
              <a:rPr lang="nl-NL" sz="1400" kern="100">
                <a:effectLst/>
                <a:latin typeface="Calibri" panose="020F0502020204030204" pitchFamily="34" charset="0"/>
                <a:ea typeface="Calibri" panose="020F0502020204030204" pitchFamily="34" charset="0"/>
                <a:cs typeface="Calibri" panose="020F0502020204030204" pitchFamily="34" charset="0"/>
              </a:rPr>
              <a:t>De bouwstenen en producten kunnen een belangrijke bijdrage leveren aan het methodisch integreren van samenwerken in de triade in de teams en bij de implementatie van de rol en functie van de </a:t>
            </a:r>
            <a:r>
              <a:rPr lang="nl-NL" sz="1400" kern="100" err="1">
                <a:effectLst/>
                <a:latin typeface="Calibri" panose="020F0502020204030204" pitchFamily="34" charset="0"/>
                <a:ea typeface="Calibri" panose="020F0502020204030204" pitchFamily="34" charset="0"/>
                <a:cs typeface="Calibri" panose="020F0502020204030204" pitchFamily="34" charset="0"/>
              </a:rPr>
              <a:t>FEd</a:t>
            </a:r>
            <a:r>
              <a:rPr lang="nl-NL" sz="1400" kern="100">
                <a:effectLst/>
                <a:latin typeface="Calibri" panose="020F0502020204030204" pitchFamily="34" charset="0"/>
                <a:ea typeface="Calibri" panose="020F0502020204030204" pitchFamily="34" charset="0"/>
                <a:cs typeface="Calibri" panose="020F0502020204030204" pitchFamily="34" charset="0"/>
              </a:rPr>
              <a:t> in teams. </a:t>
            </a:r>
          </a:p>
          <a:p>
            <a:pPr>
              <a:buFont typeface="Wingdings" panose="05000000000000000000" pitchFamily="2" charset="2"/>
              <a:buChar char="§"/>
            </a:pPr>
            <a:r>
              <a:rPr lang="nl-NL" sz="1400" kern="100">
                <a:effectLst/>
                <a:latin typeface="Calibri" panose="020F0502020204030204" pitchFamily="34" charset="0"/>
                <a:ea typeface="Calibri" panose="020F0502020204030204" pitchFamily="34" charset="0"/>
                <a:cs typeface="Calibri" panose="020F0502020204030204" pitchFamily="34" charset="0"/>
              </a:rPr>
              <a:t>In de bouwstenen is oog voor organisatorische randvoorwaarden die van belang zijn om samenwerken in de triade en de inzet van </a:t>
            </a:r>
            <a:r>
              <a:rPr lang="nl-NL" sz="1400" kern="100" err="1">
                <a:effectLst/>
                <a:latin typeface="Calibri" panose="020F0502020204030204" pitchFamily="34" charset="0"/>
                <a:ea typeface="Calibri" panose="020F0502020204030204" pitchFamily="34" charset="0"/>
                <a:cs typeface="Calibri" panose="020F0502020204030204" pitchFamily="34" charset="0"/>
              </a:rPr>
              <a:t>FEd</a:t>
            </a:r>
            <a:r>
              <a:rPr lang="nl-NL" sz="1400" kern="100">
                <a:effectLst/>
                <a:latin typeface="Calibri" panose="020F0502020204030204" pitchFamily="34" charset="0"/>
                <a:ea typeface="Calibri" panose="020F0502020204030204" pitchFamily="34" charset="0"/>
                <a:cs typeface="Calibri" panose="020F0502020204030204" pitchFamily="34" charset="0"/>
              </a:rPr>
              <a:t> te faciliteren. </a:t>
            </a:r>
            <a:endParaRPr lang="nl-NL" sz="1400" kern="10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
            </a:pPr>
            <a:endParaRPr lang="nl-NL" altLang="nl-NL" sz="1000">
              <a:latin typeface="Arial" panose="020B0604020202020204" pitchFamily="34" charset="0"/>
              <a:ea typeface="ＭＳ Ｐゴシック" panose="020B0600070205080204" pitchFamily="34" charset="-128"/>
              <a:cs typeface="Arial" panose="020B0604020202020204" pitchFamily="34" charset="0"/>
            </a:endParaRPr>
          </a:p>
        </p:txBody>
      </p:sp>
      <p:sp>
        <p:nvSpPr>
          <p:cNvPr id="10" name="Tijdelijke aanduiding voor inhoud 9">
            <a:extLst>
              <a:ext uri="{FF2B5EF4-FFF2-40B4-BE49-F238E27FC236}">
                <a16:creationId xmlns:a16="http://schemas.microsoft.com/office/drawing/2014/main" id="{F4E57D60-9A31-8AAC-F280-3FE280C9059A}"/>
              </a:ext>
            </a:extLst>
          </p:cNvPr>
          <p:cNvSpPr>
            <a:spLocks noGrp="1"/>
          </p:cNvSpPr>
          <p:nvPr>
            <p:ph sz="half" idx="2"/>
          </p:nvPr>
        </p:nvSpPr>
        <p:spPr>
          <a:xfrm>
            <a:off x="6570204" y="3671315"/>
            <a:ext cx="5057398" cy="2546605"/>
          </a:xfrm>
        </p:spPr>
        <p:txBody>
          <a:bodyPr>
            <a:normAutofit fontScale="92500" lnSpcReduction="20000"/>
          </a:bodyPr>
          <a:lstStyle/>
          <a:p>
            <a:pPr marL="0" indent="0">
              <a:buNone/>
            </a:pPr>
            <a:r>
              <a:rPr lang="en-US" sz="1700" b="1">
                <a:latin typeface="Calibri" panose="020F0502020204030204" pitchFamily="34" charset="0"/>
                <a:ea typeface="Calibri" panose="020F0502020204030204" pitchFamily="34" charset="0"/>
                <a:cs typeface="Calibri" panose="020F0502020204030204" pitchFamily="34" charset="0"/>
              </a:rPr>
              <a:t>Tools</a:t>
            </a:r>
          </a:p>
          <a:p>
            <a:pPr marL="0" indent="0">
              <a:buNone/>
            </a:pPr>
            <a:r>
              <a:rPr lang="en-US" sz="1700" err="1">
                <a:latin typeface="Calibri" panose="020F0502020204030204" pitchFamily="34" charset="0"/>
                <a:ea typeface="Calibri" panose="020F0502020204030204" pitchFamily="34" charset="0"/>
                <a:cs typeface="Calibri" panose="020F0502020204030204" pitchFamily="34" charset="0"/>
              </a:rPr>
              <a:t>Bouwstenen</a:t>
            </a:r>
            <a:r>
              <a:rPr lang="en-US" sz="1700">
                <a:latin typeface="Calibri" panose="020F0502020204030204" pitchFamily="34" charset="0"/>
                <a:ea typeface="Calibri" panose="020F0502020204030204" pitchFamily="34" charset="0"/>
                <a:cs typeface="Calibri" panose="020F0502020204030204" pitchFamily="34" charset="0"/>
              </a:rPr>
              <a:t> </a:t>
            </a:r>
            <a:r>
              <a:rPr lang="en-US" sz="1700" err="1">
                <a:latin typeface="Calibri" panose="020F0502020204030204" pitchFamily="34" charset="0"/>
                <a:ea typeface="Calibri" panose="020F0502020204030204" pitchFamily="34" charset="0"/>
                <a:cs typeface="Calibri" panose="020F0502020204030204" pitchFamily="34" charset="0"/>
              </a:rPr>
              <a:t>samenwerken</a:t>
            </a:r>
            <a:r>
              <a:rPr lang="en-US" sz="1700">
                <a:latin typeface="Calibri" panose="020F0502020204030204" pitchFamily="34" charset="0"/>
                <a:ea typeface="Calibri" panose="020F0502020204030204" pitchFamily="34" charset="0"/>
                <a:cs typeface="Calibri" panose="020F0502020204030204" pitchFamily="34" charset="0"/>
              </a:rPr>
              <a:t> in de </a:t>
            </a:r>
            <a:r>
              <a:rPr lang="en-US" sz="1700" err="1">
                <a:latin typeface="Calibri" panose="020F0502020204030204" pitchFamily="34" charset="0"/>
                <a:ea typeface="Calibri" panose="020F0502020204030204" pitchFamily="34" charset="0"/>
                <a:cs typeface="Calibri" panose="020F0502020204030204" pitchFamily="34" charset="0"/>
              </a:rPr>
              <a:t>triade</a:t>
            </a:r>
            <a:r>
              <a:rPr lang="en-US" sz="1700">
                <a:latin typeface="Calibri" panose="020F0502020204030204" pitchFamily="34" charset="0"/>
                <a:ea typeface="Calibri" panose="020F0502020204030204" pitchFamily="34" charset="0"/>
                <a:cs typeface="Calibri" panose="020F0502020204030204" pitchFamily="34" charset="0"/>
              </a:rPr>
              <a:t>:</a:t>
            </a:r>
          </a:p>
          <a:p>
            <a:pPr marL="0" indent="0">
              <a:buNone/>
            </a:pPr>
            <a:r>
              <a:rPr lang="en-US" sz="1700">
                <a:latin typeface="Calibri" panose="020F0502020204030204" pitchFamily="34" charset="0"/>
                <a:ea typeface="Calibri" panose="020F0502020204030204" pitchFamily="34" charset="0"/>
                <a:cs typeface="Calibri" panose="020F0502020204030204" pitchFamily="34" charset="0"/>
                <a:hlinkClick r:id="rId3"/>
              </a:rPr>
              <a:t>https://gripresearch.nl/?s=bouwstenen</a:t>
            </a:r>
            <a:endParaRPr lang="en-US" sz="170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700">
                <a:latin typeface="Calibri" panose="020F0502020204030204" pitchFamily="34" charset="0"/>
                <a:ea typeface="Calibri" panose="020F0502020204030204" pitchFamily="34" charset="0"/>
                <a:cs typeface="Calibri" panose="020F0502020204030204" pitchFamily="34" charset="0"/>
              </a:rPr>
              <a:t>met </a:t>
            </a:r>
            <a:r>
              <a:rPr lang="en-US" sz="1700" err="1">
                <a:latin typeface="Calibri" panose="020F0502020204030204" pitchFamily="34" charset="0"/>
                <a:ea typeface="Calibri" panose="020F0502020204030204" pitchFamily="34" charset="0"/>
                <a:cs typeface="Calibri" panose="020F0502020204030204" pitchFamily="34" charset="0"/>
              </a:rPr>
              <a:t>daarin</a:t>
            </a:r>
            <a:r>
              <a:rPr lang="en-US" sz="1700">
                <a:latin typeface="Calibri" panose="020F0502020204030204" pitchFamily="34" charset="0"/>
                <a:ea typeface="Calibri" panose="020F0502020204030204" pitchFamily="34" charset="0"/>
                <a:cs typeface="Calibri" panose="020F0502020204030204" pitchFamily="34" charset="0"/>
              </a:rPr>
              <a:t>:</a:t>
            </a:r>
          </a:p>
          <a:p>
            <a:pPr marL="0" indent="0">
              <a:buNone/>
            </a:pPr>
            <a:r>
              <a:rPr lang="en-US" sz="1700" err="1">
                <a:latin typeface="Calibri" panose="020F0502020204030204" pitchFamily="34" charset="0"/>
                <a:ea typeface="Calibri" panose="020F0502020204030204" pitchFamily="34" charset="0"/>
                <a:cs typeface="Calibri" panose="020F0502020204030204" pitchFamily="34" charset="0"/>
              </a:rPr>
              <a:t>Infosheets</a:t>
            </a:r>
            <a:r>
              <a:rPr lang="en-US" sz="1700">
                <a:latin typeface="Calibri" panose="020F0502020204030204" pitchFamily="34" charset="0"/>
                <a:ea typeface="Calibri" panose="020F0502020204030204" pitchFamily="34" charset="0"/>
                <a:cs typeface="Calibri" panose="020F0502020204030204" pitchFamily="34" charset="0"/>
              </a:rPr>
              <a:t> en </a:t>
            </a:r>
            <a:r>
              <a:rPr lang="en-US" sz="1700" err="1">
                <a:latin typeface="Calibri" panose="020F0502020204030204" pitchFamily="34" charset="0"/>
                <a:ea typeface="Calibri" panose="020F0502020204030204" pitchFamily="34" charset="0"/>
                <a:cs typeface="Calibri" panose="020F0502020204030204" pitchFamily="34" charset="0"/>
              </a:rPr>
              <a:t>videomateriaal</a:t>
            </a:r>
            <a:r>
              <a:rPr lang="en-US" sz="1700">
                <a:latin typeface="Calibri" panose="020F0502020204030204" pitchFamily="34" charset="0"/>
                <a:ea typeface="Calibri" panose="020F0502020204030204" pitchFamily="34" charset="0"/>
                <a:cs typeface="Calibri" panose="020F0502020204030204" pitchFamily="34" charset="0"/>
              </a:rPr>
              <a:t> over </a:t>
            </a:r>
            <a:r>
              <a:rPr lang="en-US" sz="1700" err="1">
                <a:latin typeface="Calibri" panose="020F0502020204030204" pitchFamily="34" charset="0"/>
                <a:ea typeface="Calibri" panose="020F0502020204030204" pitchFamily="34" charset="0"/>
                <a:cs typeface="Calibri" panose="020F0502020204030204" pitchFamily="34" charset="0"/>
              </a:rPr>
              <a:t>o.a.</a:t>
            </a:r>
            <a:r>
              <a:rPr lang="en-US" sz="1700">
                <a:latin typeface="Calibri" panose="020F0502020204030204" pitchFamily="34" charset="0"/>
                <a:ea typeface="Calibri" panose="020F0502020204030204" pitchFamily="34" charset="0"/>
                <a:cs typeface="Calibri" panose="020F0502020204030204" pitchFamily="34" charset="0"/>
              </a:rPr>
              <a:t> </a:t>
            </a:r>
            <a:r>
              <a:rPr lang="en-US" sz="1700" err="1">
                <a:latin typeface="Calibri" panose="020F0502020204030204" pitchFamily="34" charset="0"/>
                <a:ea typeface="Calibri" panose="020F0502020204030204" pitchFamily="34" charset="0"/>
                <a:cs typeface="Calibri" panose="020F0502020204030204" pitchFamily="34" charset="0"/>
              </a:rPr>
              <a:t>functie</a:t>
            </a:r>
            <a:r>
              <a:rPr lang="en-US" sz="1700">
                <a:latin typeface="Calibri" panose="020F0502020204030204" pitchFamily="34" charset="0"/>
                <a:ea typeface="Calibri" panose="020F0502020204030204" pitchFamily="34" charset="0"/>
                <a:cs typeface="Calibri" panose="020F0502020204030204" pitchFamily="34" charset="0"/>
              </a:rPr>
              <a:t> van de </a:t>
            </a:r>
            <a:r>
              <a:rPr lang="en-US" sz="1700" err="1">
                <a:latin typeface="Calibri" panose="020F0502020204030204" pitchFamily="34" charset="0"/>
                <a:ea typeface="Calibri" panose="020F0502020204030204" pitchFamily="34" charset="0"/>
                <a:cs typeface="Calibri" panose="020F0502020204030204" pitchFamily="34" charset="0"/>
              </a:rPr>
              <a:t>familie-ervaringsdeskundige</a:t>
            </a:r>
            <a:endParaRPr lang="en-US" sz="170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700" err="1">
                <a:latin typeface="Calibri" panose="020F0502020204030204" pitchFamily="34" charset="0"/>
                <a:ea typeface="Calibri" panose="020F0502020204030204" pitchFamily="34" charset="0"/>
                <a:cs typeface="Calibri" panose="020F0502020204030204" pitchFamily="34" charset="0"/>
              </a:rPr>
              <a:t>Praatplaat</a:t>
            </a:r>
            <a:r>
              <a:rPr lang="en-US" sz="1700">
                <a:latin typeface="Calibri" panose="020F0502020204030204" pitchFamily="34" charset="0"/>
                <a:ea typeface="Calibri" panose="020F0502020204030204" pitchFamily="34" charset="0"/>
                <a:cs typeface="Calibri" panose="020F0502020204030204" pitchFamily="34" charset="0"/>
              </a:rPr>
              <a:t> ‘</a:t>
            </a:r>
            <a:r>
              <a:rPr lang="en-US" sz="1700" err="1">
                <a:latin typeface="Calibri" panose="020F0502020204030204" pitchFamily="34" charset="0"/>
                <a:ea typeface="Calibri" panose="020F0502020204030204" pitchFamily="34" charset="0"/>
                <a:cs typeface="Calibri" panose="020F0502020204030204" pitchFamily="34" charset="0"/>
              </a:rPr>
              <a:t>balanceren</a:t>
            </a:r>
            <a:r>
              <a:rPr lang="en-US" sz="1700">
                <a:latin typeface="Calibri" panose="020F0502020204030204" pitchFamily="34" charset="0"/>
                <a:ea typeface="Calibri" panose="020F0502020204030204" pitchFamily="34" charset="0"/>
                <a:cs typeface="Calibri" panose="020F0502020204030204" pitchFamily="34" charset="0"/>
              </a:rPr>
              <a:t> </a:t>
            </a:r>
            <a:r>
              <a:rPr lang="en-US" sz="1700" err="1">
                <a:latin typeface="Calibri" panose="020F0502020204030204" pitchFamily="34" charset="0"/>
                <a:ea typeface="Calibri" panose="020F0502020204030204" pitchFamily="34" charset="0"/>
                <a:cs typeface="Calibri" panose="020F0502020204030204" pitchFamily="34" charset="0"/>
              </a:rPr>
              <a:t>rondom</a:t>
            </a:r>
            <a:r>
              <a:rPr lang="en-US" sz="1700">
                <a:latin typeface="Calibri" panose="020F0502020204030204" pitchFamily="34" charset="0"/>
                <a:ea typeface="Calibri" panose="020F0502020204030204" pitchFamily="34" charset="0"/>
                <a:cs typeface="Calibri" panose="020F0502020204030204" pitchFamily="34" charset="0"/>
              </a:rPr>
              <a:t> privacy’. </a:t>
            </a:r>
            <a:endParaRPr lang="nl-NL" sz="17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6950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8D436F-9ACD-4C92-AFC8-C934C527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90538E0-A884-4E60-A6AB-77D830E2F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4CA5D2C-97C2-FB18-D906-A62C1A4CFFA2}"/>
              </a:ext>
            </a:extLst>
          </p:cNvPr>
          <p:cNvSpPr>
            <a:spLocks noGrp="1"/>
          </p:cNvSpPr>
          <p:nvPr>
            <p:ph type="title"/>
          </p:nvPr>
        </p:nvSpPr>
        <p:spPr>
          <a:xfrm>
            <a:off x="1901162" y="3050434"/>
            <a:ext cx="3722933" cy="757130"/>
          </a:xfrm>
          <a:ln w="25400" cap="sq">
            <a:solidFill>
              <a:srgbClr val="FFFFFF"/>
            </a:solidFill>
            <a:miter lim="800000"/>
          </a:ln>
        </p:spPr>
        <p:txBody>
          <a:bodyPr vert="horz" wrap="square" lIns="91440" tIns="45720" rIns="91440" bIns="45720" rtlCol="0" anchor="ctr">
            <a:normAutofit/>
          </a:bodyPr>
          <a:lstStyle/>
          <a:p>
            <a:pPr algn="ctr"/>
            <a:r>
              <a:rPr lang="en-US" sz="1500" b="0" kern="1200">
                <a:solidFill>
                  <a:srgbClr val="FFFFFF"/>
                </a:solidFill>
                <a:latin typeface="+mj-lt"/>
                <a:ea typeface="+mj-ea"/>
                <a:cs typeface="+mj-cs"/>
              </a:rPr>
              <a:t>Wat hebben we gedaan? </a:t>
            </a:r>
            <a:br>
              <a:rPr lang="en-US" sz="1500" b="0" kern="1200">
                <a:solidFill>
                  <a:srgbClr val="FFFFFF"/>
                </a:solidFill>
                <a:latin typeface="+mj-lt"/>
                <a:ea typeface="+mj-ea"/>
                <a:cs typeface="+mj-cs"/>
              </a:rPr>
            </a:br>
            <a:r>
              <a:rPr lang="en-US" sz="1500" b="0" i="1" kern="1200">
                <a:solidFill>
                  <a:srgbClr val="FFFFFF"/>
                </a:solidFill>
                <a:latin typeface="+mj-lt"/>
                <a:ea typeface="+mj-ea"/>
                <a:cs typeface="+mj-cs"/>
              </a:rPr>
              <a:t>In vogelvlucht: </a:t>
            </a:r>
            <a:r>
              <a:rPr lang="en-US" sz="1500" i="1" kern="1200">
                <a:solidFill>
                  <a:srgbClr val="FFFFFF"/>
                </a:solidFill>
                <a:latin typeface="+mj-lt"/>
                <a:ea typeface="+mj-ea"/>
                <a:cs typeface="+mj-cs"/>
              </a:rPr>
              <a:t>Herstellen van én in de triade</a:t>
            </a:r>
            <a:endParaRPr lang="en-US" sz="1500" kern="1200">
              <a:solidFill>
                <a:srgbClr val="FFFFFF"/>
              </a:solidFill>
              <a:latin typeface="+mj-lt"/>
              <a:ea typeface="+mj-ea"/>
              <a:cs typeface="+mj-cs"/>
            </a:endParaRPr>
          </a:p>
        </p:txBody>
      </p:sp>
      <p:sp>
        <p:nvSpPr>
          <p:cNvPr id="14" name="Rectangle 13">
            <a:extLst>
              <a:ext uri="{FF2B5EF4-FFF2-40B4-BE49-F238E27FC236}">
                <a16:creationId xmlns:a16="http://schemas.microsoft.com/office/drawing/2014/main" id="{DB0D7DD0-1C67-4D4C-9E06-678233DB8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3CF04138-D575-5B2B-902B-A1FBE2E69AEF}"/>
              </a:ext>
            </a:extLst>
          </p:cNvPr>
          <p:cNvSpPr>
            <a:spLocks noGrp="1"/>
          </p:cNvSpPr>
          <p:nvPr>
            <p:ph idx="1"/>
          </p:nvPr>
        </p:nvSpPr>
        <p:spPr>
          <a:xfrm>
            <a:off x="6574536" y="640079"/>
            <a:ext cx="5149378" cy="3031235"/>
          </a:xfrm>
        </p:spPr>
        <p:txBody>
          <a:bodyPr vert="horz" lIns="91440" tIns="45720" rIns="91440" bIns="45720" rtlCol="0">
            <a:normAutofit/>
          </a:bodyPr>
          <a:lstStyle/>
          <a:p>
            <a:r>
              <a:rPr lang="en-US" sz="1400">
                <a:effectLst/>
              </a:rPr>
              <a:t>Het project </a:t>
            </a:r>
            <a:r>
              <a:rPr lang="en-US" sz="1400" i="1" err="1">
                <a:effectLst/>
              </a:rPr>
              <a:t>Herstellen</a:t>
            </a:r>
            <a:r>
              <a:rPr lang="en-US" sz="1400" i="1">
                <a:effectLst/>
              </a:rPr>
              <a:t> van </a:t>
            </a:r>
            <a:r>
              <a:rPr lang="en-US" sz="1400" i="1" err="1">
                <a:effectLst/>
              </a:rPr>
              <a:t>én</a:t>
            </a:r>
            <a:r>
              <a:rPr lang="en-US" sz="1400" i="1">
                <a:effectLst/>
              </a:rPr>
              <a:t> in de </a:t>
            </a:r>
            <a:r>
              <a:rPr lang="en-US" sz="1400" i="1" err="1">
                <a:effectLst/>
              </a:rPr>
              <a:t>triade</a:t>
            </a:r>
            <a:r>
              <a:rPr lang="en-US" sz="1400">
                <a:effectLst/>
              </a:rPr>
              <a:t> </a:t>
            </a:r>
            <a:r>
              <a:rPr lang="en-US" sz="1400" err="1">
                <a:effectLst/>
              </a:rPr>
              <a:t>heeft</a:t>
            </a:r>
            <a:r>
              <a:rPr lang="en-US" sz="1400">
                <a:effectLst/>
              </a:rPr>
              <a:t> </a:t>
            </a:r>
            <a:r>
              <a:rPr lang="en-US" sz="1400" err="1">
                <a:effectLst/>
              </a:rPr>
              <a:t>zich</a:t>
            </a:r>
            <a:r>
              <a:rPr lang="en-US" sz="1400">
                <a:effectLst/>
              </a:rPr>
              <a:t> </a:t>
            </a:r>
            <a:r>
              <a:rPr lang="en-US" sz="1400" err="1">
                <a:effectLst/>
              </a:rPr>
              <a:t>gericht</a:t>
            </a:r>
            <a:r>
              <a:rPr lang="en-US" sz="1400">
                <a:effectLst/>
              </a:rPr>
              <a:t> op het </a:t>
            </a:r>
            <a:r>
              <a:rPr lang="en-US" sz="1400" err="1">
                <a:effectLst/>
              </a:rPr>
              <a:t>bevorderen</a:t>
            </a:r>
            <a:r>
              <a:rPr lang="en-US" sz="1400">
                <a:effectLst/>
              </a:rPr>
              <a:t> van de </a:t>
            </a:r>
            <a:r>
              <a:rPr lang="en-US" sz="1400" err="1">
                <a:effectLst/>
              </a:rPr>
              <a:t>dialoog</a:t>
            </a:r>
            <a:r>
              <a:rPr lang="en-US" sz="1400">
                <a:effectLst/>
              </a:rPr>
              <a:t> en </a:t>
            </a:r>
            <a:r>
              <a:rPr lang="en-US" sz="1400" err="1">
                <a:effectLst/>
              </a:rPr>
              <a:t>samenwerking</a:t>
            </a:r>
            <a:r>
              <a:rPr lang="en-US" sz="1400">
                <a:effectLst/>
              </a:rPr>
              <a:t> </a:t>
            </a:r>
            <a:r>
              <a:rPr lang="en-US" sz="1400" err="1">
                <a:effectLst/>
              </a:rPr>
              <a:t>tussen</a:t>
            </a:r>
            <a:r>
              <a:rPr lang="en-US" sz="1400">
                <a:effectLst/>
              </a:rPr>
              <a:t> </a:t>
            </a:r>
            <a:r>
              <a:rPr lang="en-US" sz="1400" err="1">
                <a:effectLst/>
              </a:rPr>
              <a:t>cliënten</a:t>
            </a:r>
            <a:r>
              <a:rPr lang="en-US" sz="1400">
                <a:effectLst/>
              </a:rPr>
              <a:t>, die </a:t>
            </a:r>
            <a:r>
              <a:rPr lang="en-US" sz="1400" err="1">
                <a:effectLst/>
              </a:rPr>
              <a:t>langdurig</a:t>
            </a:r>
            <a:r>
              <a:rPr lang="en-US" sz="1400">
                <a:effectLst/>
              </a:rPr>
              <a:t> </a:t>
            </a:r>
            <a:r>
              <a:rPr lang="en-US" sz="1400" err="1">
                <a:effectLst/>
              </a:rPr>
              <a:t>afhankelijk</a:t>
            </a:r>
            <a:r>
              <a:rPr lang="en-US" sz="1400">
                <a:effectLst/>
              </a:rPr>
              <a:t> </a:t>
            </a:r>
            <a:r>
              <a:rPr lang="en-US" sz="1400" err="1">
                <a:effectLst/>
              </a:rPr>
              <a:t>zijn</a:t>
            </a:r>
            <a:r>
              <a:rPr lang="en-US" sz="1400">
                <a:effectLst/>
              </a:rPr>
              <a:t> van </a:t>
            </a:r>
            <a:r>
              <a:rPr lang="en-US" sz="1400" err="1">
                <a:effectLst/>
              </a:rPr>
              <a:t>ggz</a:t>
            </a:r>
            <a:r>
              <a:rPr lang="en-US" sz="1400">
                <a:effectLst/>
              </a:rPr>
              <a:t>, </a:t>
            </a:r>
            <a:r>
              <a:rPr lang="en-US" sz="1400" err="1">
                <a:effectLst/>
              </a:rPr>
              <a:t>hun</a:t>
            </a:r>
            <a:r>
              <a:rPr lang="en-US" sz="1400">
                <a:effectLst/>
              </a:rPr>
              <a:t> </a:t>
            </a:r>
            <a:r>
              <a:rPr lang="en-US" sz="1400" err="1">
                <a:effectLst/>
              </a:rPr>
              <a:t>naasten</a:t>
            </a:r>
            <a:r>
              <a:rPr lang="en-US" sz="1400">
                <a:effectLst/>
              </a:rPr>
              <a:t> en </a:t>
            </a:r>
            <a:r>
              <a:rPr lang="en-US" sz="1400" err="1">
                <a:effectLst/>
              </a:rPr>
              <a:t>zorgverleners</a:t>
            </a:r>
            <a:r>
              <a:rPr lang="en-US" sz="1400">
                <a:effectLst/>
              </a:rPr>
              <a:t>. </a:t>
            </a:r>
          </a:p>
          <a:p>
            <a:r>
              <a:rPr lang="en-US" sz="1400" err="1">
                <a:effectLst/>
              </a:rPr>
              <a:t>Gestart</a:t>
            </a:r>
            <a:r>
              <a:rPr lang="en-US" sz="1400">
                <a:effectLst/>
              </a:rPr>
              <a:t> is met onderzoek </a:t>
            </a:r>
            <a:r>
              <a:rPr lang="en-US" sz="1400" err="1">
                <a:effectLst/>
              </a:rPr>
              <a:t>naar</a:t>
            </a:r>
            <a:r>
              <a:rPr lang="en-US" sz="1400">
                <a:effectLst/>
              </a:rPr>
              <a:t> de diverse </a:t>
            </a:r>
            <a:r>
              <a:rPr lang="en-US" sz="1400" err="1">
                <a:effectLst/>
              </a:rPr>
              <a:t>ervaringen</a:t>
            </a:r>
            <a:r>
              <a:rPr lang="en-US" sz="1400">
                <a:effectLst/>
              </a:rPr>
              <a:t> en </a:t>
            </a:r>
            <a:r>
              <a:rPr lang="en-US" sz="1400" err="1">
                <a:effectLst/>
              </a:rPr>
              <a:t>behoeften</a:t>
            </a:r>
            <a:r>
              <a:rPr lang="en-US" sz="1400">
                <a:effectLst/>
              </a:rPr>
              <a:t> van </a:t>
            </a:r>
            <a:r>
              <a:rPr lang="en-US" sz="1400" err="1">
                <a:effectLst/>
              </a:rPr>
              <a:t>cliënten</a:t>
            </a:r>
            <a:r>
              <a:rPr lang="en-US" sz="1400">
                <a:effectLst/>
              </a:rPr>
              <a:t>, </a:t>
            </a:r>
            <a:r>
              <a:rPr lang="en-US" sz="1400" err="1">
                <a:effectLst/>
              </a:rPr>
              <a:t>naasten</a:t>
            </a:r>
            <a:r>
              <a:rPr lang="en-US" sz="1400">
                <a:effectLst/>
              </a:rPr>
              <a:t> en </a:t>
            </a:r>
            <a:r>
              <a:rPr lang="en-US" sz="1400" err="1">
                <a:effectLst/>
              </a:rPr>
              <a:t>zorgverleners</a:t>
            </a:r>
            <a:r>
              <a:rPr lang="en-US" sz="1400">
                <a:effectLst/>
              </a:rPr>
              <a:t>. </a:t>
            </a:r>
            <a:r>
              <a:rPr lang="en-US" sz="1400" err="1">
                <a:effectLst/>
              </a:rPr>
              <a:t>Vanuit</a:t>
            </a:r>
            <a:r>
              <a:rPr lang="en-US" sz="1400">
                <a:effectLst/>
              </a:rPr>
              <a:t> </a:t>
            </a:r>
            <a:r>
              <a:rPr lang="en-US" sz="1400" err="1">
                <a:effectLst/>
              </a:rPr>
              <a:t>deze</a:t>
            </a:r>
            <a:r>
              <a:rPr lang="en-US" sz="1400">
                <a:effectLst/>
              </a:rPr>
              <a:t> </a:t>
            </a:r>
            <a:r>
              <a:rPr lang="en-US" sz="1400" err="1">
                <a:effectLst/>
              </a:rPr>
              <a:t>inzichten</a:t>
            </a:r>
            <a:r>
              <a:rPr lang="en-US" sz="1400">
                <a:effectLst/>
              </a:rPr>
              <a:t> is </a:t>
            </a:r>
            <a:r>
              <a:rPr lang="en-US" sz="1400" err="1">
                <a:effectLst/>
              </a:rPr>
              <a:t>samen</a:t>
            </a:r>
            <a:r>
              <a:rPr lang="en-US" sz="1400">
                <a:effectLst/>
              </a:rPr>
              <a:t> met </a:t>
            </a:r>
            <a:r>
              <a:rPr lang="en-US" sz="1400" err="1">
                <a:effectLst/>
              </a:rPr>
              <a:t>betrokkenen</a:t>
            </a:r>
            <a:r>
              <a:rPr lang="en-US" sz="1400">
                <a:effectLst/>
              </a:rPr>
              <a:t> </a:t>
            </a:r>
            <a:r>
              <a:rPr lang="en-US" sz="1400" err="1">
                <a:effectLst/>
              </a:rPr>
              <a:t>een</a:t>
            </a:r>
            <a:r>
              <a:rPr lang="en-US" sz="1400">
                <a:effectLst/>
              </a:rPr>
              <a:t> toolbox </a:t>
            </a:r>
            <a:r>
              <a:rPr lang="en-US" sz="1400" err="1">
                <a:effectLst/>
              </a:rPr>
              <a:t>ontwikkeld</a:t>
            </a:r>
            <a:r>
              <a:rPr lang="en-US" sz="1400">
                <a:effectLst/>
              </a:rPr>
              <a:t>.</a:t>
            </a:r>
          </a:p>
          <a:p>
            <a:r>
              <a:rPr lang="en-US" sz="1400"/>
              <a:t>De toolbox is </a:t>
            </a:r>
            <a:r>
              <a:rPr lang="en-US" sz="1400" err="1"/>
              <a:t>getest</a:t>
            </a:r>
            <a:r>
              <a:rPr lang="en-US" sz="1400"/>
              <a:t> in de </a:t>
            </a:r>
            <a:r>
              <a:rPr lang="en-US" sz="1400" err="1"/>
              <a:t>praktijk</a:t>
            </a:r>
            <a:r>
              <a:rPr lang="en-US" sz="1400"/>
              <a:t> van </a:t>
            </a:r>
            <a:r>
              <a:rPr lang="en-US" sz="1400" err="1"/>
              <a:t>een</a:t>
            </a:r>
            <a:r>
              <a:rPr lang="en-US" sz="1400"/>
              <a:t> </a:t>
            </a:r>
            <a:r>
              <a:rPr lang="en-US" sz="1400" err="1"/>
              <a:t>aantal</a:t>
            </a:r>
            <a:r>
              <a:rPr lang="en-US" sz="1400"/>
              <a:t> ART-teams en </a:t>
            </a:r>
            <a:r>
              <a:rPr lang="en-US" sz="1400" err="1"/>
              <a:t>aangepast</a:t>
            </a:r>
            <a:r>
              <a:rPr lang="en-US" sz="1400"/>
              <a:t> op basis van de </a:t>
            </a:r>
            <a:r>
              <a:rPr lang="en-US" sz="1400" err="1"/>
              <a:t>evaluatie</a:t>
            </a:r>
            <a:r>
              <a:rPr lang="en-US" sz="1400"/>
              <a:t>. </a:t>
            </a:r>
            <a:endParaRPr lang="en-US" sz="1400">
              <a:effectLst/>
            </a:endParaRPr>
          </a:p>
        </p:txBody>
      </p:sp>
      <p:sp>
        <p:nvSpPr>
          <p:cNvPr id="5" name="Tijdelijke aanduiding voor inhoud 9">
            <a:extLst>
              <a:ext uri="{FF2B5EF4-FFF2-40B4-BE49-F238E27FC236}">
                <a16:creationId xmlns:a16="http://schemas.microsoft.com/office/drawing/2014/main" id="{AA532E5C-2090-D440-70E4-CE49F0A546E0}"/>
              </a:ext>
            </a:extLst>
          </p:cNvPr>
          <p:cNvSpPr txBox="1">
            <a:spLocks/>
          </p:cNvSpPr>
          <p:nvPr/>
        </p:nvSpPr>
        <p:spPr>
          <a:xfrm>
            <a:off x="6570204" y="3671315"/>
            <a:ext cx="5057398" cy="2546605"/>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None/>
            </a:pPr>
            <a:r>
              <a:rPr lang="en-US" sz="1900" b="1" dirty="0"/>
              <a:t>Tools: </a:t>
            </a:r>
            <a:r>
              <a:rPr lang="en-US" sz="1900" dirty="0">
                <a:ea typeface="+mn-lt"/>
                <a:cs typeface="+mn-lt"/>
                <a:hlinkClick r:id="rId2"/>
              </a:rPr>
              <a:t>Onderzoek: aandacht voor identiteit in de (langdurige) ggz</a:t>
            </a:r>
            <a:endParaRPr lang="en-US" sz="1900" b="1" dirty="0"/>
          </a:p>
          <a:p>
            <a:pPr marL="0">
              <a:lnSpc>
                <a:spcPct val="90000"/>
              </a:lnSpc>
            </a:pPr>
            <a:r>
              <a:rPr lang="en-US" sz="1900" dirty="0"/>
              <a:t>De toolbox </a:t>
            </a:r>
            <a:r>
              <a:rPr lang="en-US" sz="1900" dirty="0" err="1"/>
              <a:t>bestaat</a:t>
            </a:r>
            <a:r>
              <a:rPr lang="en-US" sz="1900" dirty="0">
                <a:effectLst/>
              </a:rPr>
              <a:t> </a:t>
            </a:r>
            <a:r>
              <a:rPr lang="en-US" sz="1900" dirty="0" err="1">
                <a:effectLst/>
              </a:rPr>
              <a:t>uit</a:t>
            </a:r>
            <a:r>
              <a:rPr lang="en-US" sz="1900" dirty="0">
                <a:effectLst/>
              </a:rPr>
              <a:t>:</a:t>
            </a:r>
          </a:p>
          <a:p>
            <a:pPr marL="0">
              <a:lnSpc>
                <a:spcPct val="90000"/>
              </a:lnSpc>
            </a:pPr>
            <a:r>
              <a:rPr lang="en-US" sz="1900" dirty="0">
                <a:effectLst/>
              </a:rPr>
              <a:t>De ‘3 in1 </a:t>
            </a:r>
            <a:r>
              <a:rPr lang="en-US" sz="1900" dirty="0" err="1">
                <a:effectLst/>
              </a:rPr>
              <a:t>gespreksondersteuner</a:t>
            </a:r>
            <a:r>
              <a:rPr lang="en-US" sz="1900" dirty="0">
                <a:effectLst/>
              </a:rPr>
              <a:t>’ </a:t>
            </a:r>
            <a:r>
              <a:rPr lang="en-US" sz="1900" dirty="0" err="1">
                <a:effectLst/>
              </a:rPr>
              <a:t>en</a:t>
            </a:r>
            <a:r>
              <a:rPr lang="en-US" sz="1900" dirty="0">
                <a:effectLst/>
              </a:rPr>
              <a:t> </a:t>
            </a:r>
            <a:r>
              <a:rPr lang="en-US" sz="1900" dirty="0" err="1">
                <a:effectLst/>
              </a:rPr>
              <a:t>een</a:t>
            </a:r>
            <a:r>
              <a:rPr lang="en-US" sz="1900" dirty="0">
                <a:effectLst/>
              </a:rPr>
              <a:t>    </a:t>
            </a:r>
          </a:p>
          <a:p>
            <a:pPr marL="0" indent="0">
              <a:lnSpc>
                <a:spcPct val="90000"/>
              </a:lnSpc>
              <a:buNone/>
            </a:pPr>
            <a:r>
              <a:rPr lang="en-US" sz="1900" dirty="0"/>
              <a:t>     </a:t>
            </a:r>
            <a:r>
              <a:rPr lang="en-US" sz="1900" dirty="0" err="1"/>
              <a:t>filmpje</a:t>
            </a:r>
            <a:r>
              <a:rPr lang="en-US" sz="1900" dirty="0"/>
              <a:t> </a:t>
            </a:r>
            <a:r>
              <a:rPr lang="en-US" sz="1900" dirty="0" err="1"/>
              <a:t>hierover</a:t>
            </a:r>
            <a:endParaRPr lang="en-US" sz="1900">
              <a:effectLst/>
            </a:endParaRPr>
          </a:p>
          <a:p>
            <a:pPr marL="0">
              <a:lnSpc>
                <a:spcPct val="90000"/>
              </a:lnSpc>
            </a:pPr>
            <a:r>
              <a:rPr lang="en-US" sz="1900" dirty="0" err="1"/>
              <a:t>V</a:t>
            </a:r>
            <a:r>
              <a:rPr lang="en-US" sz="1900" dirty="0" err="1">
                <a:effectLst/>
              </a:rPr>
              <a:t>oorlichtingsfilmpje</a:t>
            </a:r>
            <a:r>
              <a:rPr lang="en-US" sz="1900" dirty="0">
                <a:effectLst/>
              </a:rPr>
              <a:t> ‘</a:t>
            </a:r>
            <a:r>
              <a:rPr lang="en-US" sz="1900" dirty="0" err="1">
                <a:effectLst/>
              </a:rPr>
              <a:t>Herstellen</a:t>
            </a:r>
            <a:r>
              <a:rPr lang="en-US" sz="1900" dirty="0">
                <a:effectLst/>
              </a:rPr>
              <a:t> in de </a:t>
            </a:r>
            <a:r>
              <a:rPr lang="en-US" sz="1900" dirty="0" err="1">
                <a:effectLst/>
              </a:rPr>
              <a:t>triade</a:t>
            </a:r>
            <a:r>
              <a:rPr lang="en-US" sz="1900" dirty="0">
                <a:effectLst/>
              </a:rPr>
              <a:t>’ </a:t>
            </a:r>
            <a:endParaRPr lang="en-US" sz="1900" dirty="0"/>
          </a:p>
          <a:p>
            <a:pPr marL="0">
              <a:lnSpc>
                <a:spcPct val="90000"/>
              </a:lnSpc>
            </a:pPr>
            <a:r>
              <a:rPr lang="en-US" sz="1900" dirty="0" err="1">
                <a:effectLst/>
              </a:rPr>
              <a:t>Overzicht</a:t>
            </a:r>
            <a:r>
              <a:rPr lang="en-US" sz="1900" dirty="0">
                <a:effectLst/>
              </a:rPr>
              <a:t> (infographic) van </a:t>
            </a:r>
            <a:r>
              <a:rPr lang="en-US" sz="1900" dirty="0" err="1">
                <a:effectLst/>
              </a:rPr>
              <a:t>bestaande</a:t>
            </a:r>
            <a:r>
              <a:rPr lang="en-US" sz="1900" dirty="0">
                <a:effectLst/>
              </a:rPr>
              <a:t> </a:t>
            </a:r>
          </a:p>
          <a:p>
            <a:pPr marL="0" indent="0">
              <a:lnSpc>
                <a:spcPct val="90000"/>
              </a:lnSpc>
              <a:buNone/>
            </a:pPr>
            <a:r>
              <a:rPr lang="en-US" sz="1900" dirty="0"/>
              <a:t>     </a:t>
            </a:r>
            <a:r>
              <a:rPr lang="en-US" sz="1900" dirty="0" err="1">
                <a:effectLst/>
              </a:rPr>
              <a:t>aanvullende</a:t>
            </a:r>
            <a:r>
              <a:rPr lang="en-US" sz="1900" dirty="0">
                <a:effectLst/>
              </a:rPr>
              <a:t> tools die </a:t>
            </a:r>
            <a:r>
              <a:rPr lang="en-US" sz="1900" dirty="0" err="1">
                <a:effectLst/>
              </a:rPr>
              <a:t>helpend</a:t>
            </a:r>
            <a:r>
              <a:rPr lang="en-US" sz="1900" dirty="0">
                <a:effectLst/>
              </a:rPr>
              <a:t> </a:t>
            </a:r>
            <a:r>
              <a:rPr lang="en-US" sz="1900" dirty="0" err="1">
                <a:effectLst/>
              </a:rPr>
              <a:t>zijn</a:t>
            </a:r>
            <a:r>
              <a:rPr lang="en-US" sz="1900" dirty="0">
                <a:effectLst/>
              </a:rPr>
              <a:t> </a:t>
            </a:r>
            <a:r>
              <a:rPr lang="en-US" sz="1900" dirty="0" err="1">
                <a:effectLst/>
              </a:rPr>
              <a:t>bij</a:t>
            </a:r>
            <a:r>
              <a:rPr lang="en-US" sz="1900" dirty="0">
                <a:effectLst/>
              </a:rPr>
              <a:t> het     </a:t>
            </a:r>
          </a:p>
          <a:p>
            <a:pPr marL="0" indent="0">
              <a:lnSpc>
                <a:spcPct val="90000"/>
              </a:lnSpc>
              <a:buNone/>
            </a:pPr>
            <a:r>
              <a:rPr lang="en-US" sz="1900" dirty="0"/>
              <a:t>     </a:t>
            </a:r>
            <a:r>
              <a:rPr lang="en-US" sz="1900" dirty="0" err="1">
                <a:effectLst/>
              </a:rPr>
              <a:t>triadisch</a:t>
            </a:r>
            <a:r>
              <a:rPr lang="en-US" sz="1900" dirty="0">
                <a:effectLst/>
              </a:rPr>
              <a:t> </a:t>
            </a:r>
            <a:r>
              <a:rPr lang="en-US" sz="1900" dirty="0" err="1">
                <a:effectLst/>
              </a:rPr>
              <a:t>werken</a:t>
            </a:r>
            <a:r>
              <a:rPr lang="en-US" sz="1900" dirty="0">
                <a:effectLst/>
              </a:rPr>
              <a:t> </a:t>
            </a:r>
            <a:endParaRPr lang="en-US" sz="1900" dirty="0"/>
          </a:p>
        </p:txBody>
      </p:sp>
    </p:spTree>
    <p:extLst>
      <p:ext uri="{BB962C8B-B14F-4D97-AF65-F5344CB8AC3E}">
        <p14:creationId xmlns:p14="http://schemas.microsoft.com/office/powerpoint/2010/main" val="1594510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3C37149F-3BF4-FD15-0204-429783DE7576}"/>
              </a:ext>
            </a:extLst>
          </p:cNvPr>
          <p:cNvPicPr>
            <a:picLocks noChangeAspect="1"/>
          </p:cNvPicPr>
          <p:nvPr/>
        </p:nvPicPr>
        <p:blipFill>
          <a:blip r:embed="rId2"/>
          <a:stretch>
            <a:fillRect/>
          </a:stretch>
        </p:blipFill>
        <p:spPr>
          <a:xfrm>
            <a:off x="690362" y="0"/>
            <a:ext cx="10404317" cy="1239604"/>
          </a:xfrm>
          <a:prstGeom prst="rect">
            <a:avLst/>
          </a:prstGeom>
        </p:spPr>
      </p:pic>
      <p:pic>
        <p:nvPicPr>
          <p:cNvPr id="9" name="Afbeelding 8">
            <a:extLst>
              <a:ext uri="{FF2B5EF4-FFF2-40B4-BE49-F238E27FC236}">
                <a16:creationId xmlns:a16="http://schemas.microsoft.com/office/drawing/2014/main" id="{1ED1E132-930C-C636-A14D-B3E2E256A1B3}"/>
              </a:ext>
            </a:extLst>
          </p:cNvPr>
          <p:cNvPicPr>
            <a:picLocks noChangeAspect="1"/>
          </p:cNvPicPr>
          <p:nvPr/>
        </p:nvPicPr>
        <p:blipFill>
          <a:blip r:embed="rId3"/>
          <a:stretch>
            <a:fillRect/>
          </a:stretch>
        </p:blipFill>
        <p:spPr>
          <a:xfrm>
            <a:off x="0" y="1239604"/>
            <a:ext cx="6886575" cy="3267075"/>
          </a:xfrm>
          <a:prstGeom prst="rect">
            <a:avLst/>
          </a:prstGeom>
        </p:spPr>
      </p:pic>
      <p:pic>
        <p:nvPicPr>
          <p:cNvPr id="11" name="Afbeelding 10">
            <a:extLst>
              <a:ext uri="{FF2B5EF4-FFF2-40B4-BE49-F238E27FC236}">
                <a16:creationId xmlns:a16="http://schemas.microsoft.com/office/drawing/2014/main" id="{7D6AA44C-104A-5D02-73B0-FFCAD75EECE4}"/>
              </a:ext>
            </a:extLst>
          </p:cNvPr>
          <p:cNvPicPr>
            <a:picLocks noChangeAspect="1"/>
          </p:cNvPicPr>
          <p:nvPr/>
        </p:nvPicPr>
        <p:blipFill>
          <a:blip r:embed="rId4"/>
          <a:stretch>
            <a:fillRect/>
          </a:stretch>
        </p:blipFill>
        <p:spPr>
          <a:xfrm>
            <a:off x="5438775" y="4384908"/>
            <a:ext cx="6753225" cy="2466975"/>
          </a:xfrm>
          <a:prstGeom prst="rect">
            <a:avLst/>
          </a:prstGeom>
        </p:spPr>
      </p:pic>
      <p:sp>
        <p:nvSpPr>
          <p:cNvPr id="13" name="Tekstvak 12">
            <a:extLst>
              <a:ext uri="{FF2B5EF4-FFF2-40B4-BE49-F238E27FC236}">
                <a16:creationId xmlns:a16="http://schemas.microsoft.com/office/drawing/2014/main" id="{DE9758EE-C1A6-362A-0BD4-1FED20D94238}"/>
              </a:ext>
            </a:extLst>
          </p:cNvPr>
          <p:cNvSpPr txBox="1"/>
          <p:nvPr/>
        </p:nvSpPr>
        <p:spPr>
          <a:xfrm>
            <a:off x="522885" y="5249063"/>
            <a:ext cx="4058168"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Neue Haas Grotesk Text Pro"/>
                <a:ea typeface="+mn-ea"/>
                <a:cs typeface="+mn-cs"/>
                <a:hlinkClick r:id="rId5"/>
              </a:rPr>
              <a:t>https://youtu.be/r--p-L8VtO8</a:t>
            </a:r>
            <a:r>
              <a:rPr kumimoji="0" lang="en-US" sz="1800" b="0" i="0" u="none" strike="noStrike" kern="1200" cap="none" spc="0" normalizeH="0" baseline="0" noProof="0">
                <a:ln>
                  <a:noFill/>
                </a:ln>
                <a:solidFill>
                  <a:srgbClr val="000000"/>
                </a:solidFill>
                <a:effectLst/>
                <a:uLnTx/>
                <a:uFillTx/>
                <a:latin typeface="Neue Haas Grotesk Text Pro"/>
                <a:ea typeface="+mn-ea"/>
                <a:cs typeface="+mn-cs"/>
              </a:rPr>
              <a:t> </a:t>
            </a:r>
          </a:p>
        </p:txBody>
      </p:sp>
      <p:sp>
        <p:nvSpPr>
          <p:cNvPr id="15" name="Tekstvak 14">
            <a:extLst>
              <a:ext uri="{FF2B5EF4-FFF2-40B4-BE49-F238E27FC236}">
                <a16:creationId xmlns:a16="http://schemas.microsoft.com/office/drawing/2014/main" id="{F582AC14-ABE6-24DB-71B3-1E4E0AE44792}"/>
              </a:ext>
            </a:extLst>
          </p:cNvPr>
          <p:cNvSpPr txBox="1"/>
          <p:nvPr/>
        </p:nvSpPr>
        <p:spPr>
          <a:xfrm>
            <a:off x="7886737" y="1780260"/>
            <a:ext cx="407632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Neue Haas Grotesk Text Pro"/>
                <a:ea typeface="+mn-ea"/>
                <a:cs typeface="+mn-cs"/>
                <a:hlinkClick r:id="rId6"/>
              </a:rPr>
              <a:t>https://youtu.be/iMYtFSgDqps</a:t>
            </a:r>
            <a:r>
              <a:rPr kumimoji="0" lang="en-US" sz="1800" b="0" i="0" u="none" strike="noStrike" kern="1200" cap="none" spc="0" normalizeH="0" baseline="0" noProof="0">
                <a:ln>
                  <a:noFill/>
                </a:ln>
                <a:solidFill>
                  <a:srgbClr val="000000"/>
                </a:solidFill>
                <a:effectLst/>
                <a:uLnTx/>
                <a:uFillTx/>
                <a:latin typeface="Neue Haas Grotesk Text Pro"/>
                <a:ea typeface="+mn-ea"/>
                <a:cs typeface="+mn-cs"/>
              </a:rPr>
              <a:t> </a:t>
            </a:r>
          </a:p>
        </p:txBody>
      </p:sp>
      <p:sp>
        <p:nvSpPr>
          <p:cNvPr id="16" name="Tekstvak 15">
            <a:extLst>
              <a:ext uri="{FF2B5EF4-FFF2-40B4-BE49-F238E27FC236}">
                <a16:creationId xmlns:a16="http://schemas.microsoft.com/office/drawing/2014/main" id="{CF3CFDF8-1C58-4577-DDCA-DDE166D22CBE}"/>
              </a:ext>
            </a:extLst>
          </p:cNvPr>
          <p:cNvSpPr txBox="1"/>
          <p:nvPr/>
        </p:nvSpPr>
        <p:spPr>
          <a:xfrm>
            <a:off x="389339" y="4879731"/>
            <a:ext cx="432525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542FE7">
                    <a:lumMod val="50000"/>
                  </a:srgbClr>
                </a:solidFill>
                <a:effectLst/>
                <a:uLnTx/>
                <a:uFillTx/>
                <a:latin typeface="Neue Haas Grotesk Text Pro"/>
                <a:ea typeface="+mn-ea"/>
                <a:cs typeface="+mn-cs"/>
              </a:rPr>
              <a:t>Animatiefilm herstelproces in de triade:</a:t>
            </a:r>
            <a:endParaRPr kumimoji="0" lang="en-US" sz="1800" b="0" i="0" u="none" strike="noStrike" kern="1200" cap="none" spc="0" normalizeH="0" baseline="0" noProof="0">
              <a:ln>
                <a:noFill/>
              </a:ln>
              <a:solidFill>
                <a:srgbClr val="542FE7">
                  <a:lumMod val="50000"/>
                </a:srgbClr>
              </a:solidFill>
              <a:effectLst/>
              <a:uLnTx/>
              <a:uFillTx/>
              <a:latin typeface="Neue Haas Grotesk Text Pro"/>
              <a:ea typeface="+mn-ea"/>
              <a:cs typeface="+mn-cs"/>
            </a:endParaRPr>
          </a:p>
        </p:txBody>
      </p:sp>
      <p:sp>
        <p:nvSpPr>
          <p:cNvPr id="17" name="Tekstvak 16">
            <a:extLst>
              <a:ext uri="{FF2B5EF4-FFF2-40B4-BE49-F238E27FC236}">
                <a16:creationId xmlns:a16="http://schemas.microsoft.com/office/drawing/2014/main" id="{E8317B25-8A97-62B4-F5DC-31F096EDD6D5}"/>
              </a:ext>
            </a:extLst>
          </p:cNvPr>
          <p:cNvSpPr txBox="1"/>
          <p:nvPr/>
        </p:nvSpPr>
        <p:spPr>
          <a:xfrm>
            <a:off x="8157755" y="1498634"/>
            <a:ext cx="432525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542FE7">
                    <a:lumMod val="50000"/>
                  </a:srgbClr>
                </a:solidFill>
                <a:effectLst/>
                <a:uLnTx/>
                <a:uFillTx/>
                <a:latin typeface="Neue Haas Grotesk Text Pro"/>
                <a:ea typeface="+mn-ea"/>
                <a:cs typeface="+mn-cs"/>
              </a:rPr>
              <a:t>Film uitleg ‘3 in 1’ tool:</a:t>
            </a:r>
            <a:endParaRPr kumimoji="0" lang="en-US" sz="1800" b="0" i="0" u="none" strike="noStrike" kern="1200" cap="none" spc="0" normalizeH="0" baseline="0" noProof="0">
              <a:ln>
                <a:noFill/>
              </a:ln>
              <a:solidFill>
                <a:srgbClr val="542FE7">
                  <a:lumMod val="50000"/>
                </a:srgbClr>
              </a:solidFill>
              <a:effectLst/>
              <a:uLnTx/>
              <a:uFillTx/>
              <a:latin typeface="Neue Haas Grotesk Text Pro"/>
              <a:ea typeface="+mn-ea"/>
              <a:cs typeface="+mn-cs"/>
            </a:endParaRPr>
          </a:p>
        </p:txBody>
      </p:sp>
      <p:pic>
        <p:nvPicPr>
          <p:cNvPr id="18" name="Afbeelding 17">
            <a:extLst>
              <a:ext uri="{FF2B5EF4-FFF2-40B4-BE49-F238E27FC236}">
                <a16:creationId xmlns:a16="http://schemas.microsoft.com/office/drawing/2014/main" id="{4FD70A0E-89E9-9952-4419-2CFC50D087E7}"/>
              </a:ext>
            </a:extLst>
          </p:cNvPr>
          <p:cNvPicPr>
            <a:picLocks noChangeAspect="1"/>
          </p:cNvPicPr>
          <p:nvPr/>
        </p:nvPicPr>
        <p:blipFill>
          <a:blip r:embed="rId7"/>
          <a:stretch>
            <a:fillRect/>
          </a:stretch>
        </p:blipFill>
        <p:spPr>
          <a:xfrm>
            <a:off x="8616889" y="2149592"/>
            <a:ext cx="2048751" cy="2029977"/>
          </a:xfrm>
          <a:prstGeom prst="rect">
            <a:avLst/>
          </a:prstGeom>
        </p:spPr>
      </p:pic>
    </p:spTree>
    <p:extLst>
      <p:ext uri="{BB962C8B-B14F-4D97-AF65-F5344CB8AC3E}">
        <p14:creationId xmlns:p14="http://schemas.microsoft.com/office/powerpoint/2010/main" val="504459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A2B97F-889A-8902-1132-62B7E6058F98}"/>
            </a:ext>
          </a:extLst>
        </p:cNvPr>
        <p:cNvGrpSpPr/>
        <p:nvPr/>
      </p:nvGrpSpPr>
      <p:grpSpPr>
        <a:xfrm>
          <a:off x="0" y="0"/>
          <a:ext cx="0" cy="0"/>
          <a:chOff x="0" y="0"/>
          <a:chExt cx="0" cy="0"/>
        </a:xfrm>
      </p:grpSpPr>
      <p:sp>
        <p:nvSpPr>
          <p:cNvPr id="7" name="Rectangle 9">
            <a:extLst>
              <a:ext uri="{FF2B5EF4-FFF2-40B4-BE49-F238E27FC236}">
                <a16:creationId xmlns:a16="http://schemas.microsoft.com/office/drawing/2014/main" id="{428D436F-9ACD-4C92-AFC8-C934C527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090538E0-A884-4E60-A6AB-77D830E2F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AC1E38B-7F89-6631-BB1F-72F04DB3D391}"/>
              </a:ext>
            </a:extLst>
          </p:cNvPr>
          <p:cNvSpPr>
            <a:spLocks noGrp="1"/>
          </p:cNvSpPr>
          <p:nvPr>
            <p:ph type="title"/>
          </p:nvPr>
        </p:nvSpPr>
        <p:spPr>
          <a:xfrm>
            <a:off x="1901162" y="3050434"/>
            <a:ext cx="3722933" cy="757130"/>
          </a:xfrm>
          <a:ln w="25400" cap="sq">
            <a:solidFill>
              <a:srgbClr val="FFFFFF"/>
            </a:solidFill>
            <a:miter lim="800000"/>
          </a:ln>
        </p:spPr>
        <p:txBody>
          <a:bodyPr vert="horz" wrap="square" lIns="91440" tIns="45720" rIns="91440" bIns="45720" rtlCol="0" anchor="ctr">
            <a:normAutofit/>
          </a:bodyPr>
          <a:lstStyle/>
          <a:p>
            <a:pPr algn="ctr"/>
            <a:r>
              <a:rPr lang="nl-NL" sz="1600" b="0">
                <a:latin typeface="Arial" charset="0"/>
              </a:rPr>
              <a:t>Wat hebben we gedaan? </a:t>
            </a:r>
            <a:br>
              <a:rPr lang="nl-NL" sz="1600" b="0">
                <a:latin typeface="Arial" charset="0"/>
              </a:rPr>
            </a:br>
            <a:r>
              <a:rPr lang="nl-NL" sz="1600" b="0" i="1">
                <a:latin typeface="Arial" charset="0"/>
              </a:rPr>
              <a:t>In vogelvlucht: </a:t>
            </a:r>
            <a:r>
              <a:rPr lang="nl-NL" sz="1600" i="1">
                <a:latin typeface="Arial" charset="0"/>
              </a:rPr>
              <a:t>Drie kunnen meer dan één</a:t>
            </a:r>
            <a:endParaRPr lang="en-US" sz="1500" kern="1200">
              <a:latin typeface="+mj-lt"/>
              <a:ea typeface="+mj-ea"/>
              <a:cs typeface="+mj-cs"/>
            </a:endParaRPr>
          </a:p>
        </p:txBody>
      </p:sp>
      <p:sp>
        <p:nvSpPr>
          <p:cNvPr id="9" name="Rectangle 13">
            <a:extLst>
              <a:ext uri="{FF2B5EF4-FFF2-40B4-BE49-F238E27FC236}">
                <a16:creationId xmlns:a16="http://schemas.microsoft.com/office/drawing/2014/main" id="{DB0D7DD0-1C67-4D4C-9E06-678233DB8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FB3A2F65-DC9A-58FB-8D48-B7BF63020A9D}"/>
              </a:ext>
            </a:extLst>
          </p:cNvPr>
          <p:cNvSpPr>
            <a:spLocks noGrp="1"/>
          </p:cNvSpPr>
          <p:nvPr>
            <p:ph idx="1"/>
          </p:nvPr>
        </p:nvSpPr>
        <p:spPr>
          <a:xfrm>
            <a:off x="6574536" y="640080"/>
            <a:ext cx="5053066" cy="2546604"/>
          </a:xfrm>
        </p:spPr>
        <p:txBody>
          <a:bodyPr vert="horz" lIns="91440" tIns="45720" rIns="91440" bIns="45720" rtlCol="0">
            <a:normAutofit/>
          </a:bodyPr>
          <a:lstStyle/>
          <a:p>
            <a:r>
              <a:rPr lang="nl-NL" sz="1400" kern="100">
                <a:effectLst/>
                <a:latin typeface="Calibri" panose="020F0502020204030204" pitchFamily="34" charset="0"/>
                <a:ea typeface="Calibri" panose="020F0502020204030204" pitchFamily="34" charset="0"/>
                <a:cs typeface="Calibri" panose="020F0502020204030204" pitchFamily="34" charset="0"/>
              </a:rPr>
              <a:t>In het project </a:t>
            </a:r>
            <a:r>
              <a:rPr lang="nl-NL" sz="1400" i="1" kern="100">
                <a:effectLst/>
                <a:latin typeface="Calibri" panose="020F0502020204030204" pitchFamily="34" charset="0"/>
                <a:ea typeface="Calibri" panose="020F0502020204030204" pitchFamily="34" charset="0"/>
                <a:cs typeface="Calibri" panose="020F0502020204030204" pitchFamily="34" charset="0"/>
              </a:rPr>
              <a:t>Drie kunnen meer dan één</a:t>
            </a:r>
            <a:r>
              <a:rPr lang="nl-NL" sz="1400" kern="100">
                <a:effectLst/>
                <a:latin typeface="Calibri" panose="020F0502020204030204" pitchFamily="34" charset="0"/>
                <a:ea typeface="Calibri" panose="020F0502020204030204" pitchFamily="34" charset="0"/>
                <a:cs typeface="Calibri" panose="020F0502020204030204" pitchFamily="34" charset="0"/>
              </a:rPr>
              <a:t> lag de focus op het verbeteren van de samenwerking tussen </a:t>
            </a:r>
            <a:r>
              <a:rPr lang="nl-NL" sz="14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cliënten, naastbetrokkenen en professionals. </a:t>
            </a:r>
            <a:r>
              <a:rPr lang="nl-NL" sz="1400" kern="100">
                <a:effectLst/>
                <a:latin typeface="Calibri" panose="020F0502020204030204" pitchFamily="34" charset="0"/>
                <a:ea typeface="Calibri" panose="020F0502020204030204" pitchFamily="34" charset="0"/>
                <a:cs typeface="Calibri" panose="020F0502020204030204" pitchFamily="34" charset="0"/>
              </a:rPr>
              <a:t>In gemengde leerwerkgroepen is aan de hand van thema’s gekeken naar manieren om de samenwerking te verbeteren.</a:t>
            </a:r>
          </a:p>
          <a:p>
            <a:r>
              <a:rPr lang="nl-NL" sz="14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Tijdens de leerwerkgroepen </a:t>
            </a:r>
            <a:r>
              <a:rPr lang="nl-NL" sz="1400" kern="100">
                <a:effectLst/>
                <a:latin typeface="Calibri" panose="020F0502020204030204" pitchFamily="34" charset="0"/>
                <a:ea typeface="Calibri" panose="020F0502020204030204" pitchFamily="34" charset="0"/>
                <a:cs typeface="Calibri" panose="020F0502020204030204" pitchFamily="34" charset="0"/>
              </a:rPr>
              <a:t>kwam vaak naar boven </a:t>
            </a:r>
            <a:r>
              <a:rPr lang="nl-NL" sz="14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dat in de samenwerking veel gedachten en gevoelens niet worden uitgesproken, wat echt contact en een goede samenwerking in de weg staat. </a:t>
            </a:r>
          </a:p>
          <a:p>
            <a:r>
              <a:rPr lang="nl-NL" sz="14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Om mensen bewust te maken van dit ongemak en het te doorbreken </a:t>
            </a:r>
            <a:r>
              <a:rPr lang="nl-NL" sz="1400" kern="100">
                <a:effectLst/>
                <a:latin typeface="Calibri" panose="020F0502020204030204" pitchFamily="34" charset="0"/>
                <a:ea typeface="Calibri" panose="020F0502020204030204" pitchFamily="34" charset="0"/>
                <a:cs typeface="Calibri" panose="020F0502020204030204" pitchFamily="34" charset="0"/>
              </a:rPr>
              <a:t>zijn </a:t>
            </a:r>
            <a:r>
              <a:rPr lang="nl-NL" sz="1400" kern="0">
                <a:solidFill>
                  <a:srgbClr val="000000"/>
                </a:solidFill>
                <a:effectLst/>
                <a:latin typeface="Calibri" panose="020F0502020204030204" pitchFamily="34" charset="0"/>
                <a:ea typeface="Calibri" panose="020F0502020204030204" pitchFamily="34" charset="0"/>
                <a:cs typeface="Calibri" panose="020F0502020204030204" pitchFamily="34" charset="0"/>
              </a:rPr>
              <a:t>een aantal werkvormen ontwikkeld.</a:t>
            </a:r>
          </a:p>
        </p:txBody>
      </p:sp>
      <p:sp>
        <p:nvSpPr>
          <p:cNvPr id="5" name="Tijdelijke aanduiding voor inhoud 9">
            <a:extLst>
              <a:ext uri="{FF2B5EF4-FFF2-40B4-BE49-F238E27FC236}">
                <a16:creationId xmlns:a16="http://schemas.microsoft.com/office/drawing/2014/main" id="{59BFE244-54F2-22EE-C6C8-B24D207A1AFD}"/>
              </a:ext>
            </a:extLst>
          </p:cNvPr>
          <p:cNvSpPr txBox="1">
            <a:spLocks/>
          </p:cNvSpPr>
          <p:nvPr/>
        </p:nvSpPr>
        <p:spPr>
          <a:xfrm>
            <a:off x="6570204" y="3671315"/>
            <a:ext cx="5057398" cy="2546605"/>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900" b="1">
                <a:latin typeface="Calibri" panose="020F0502020204030204" pitchFamily="34" charset="0"/>
                <a:ea typeface="Calibri" panose="020F0502020204030204" pitchFamily="34" charset="0"/>
                <a:cs typeface="Calibri" panose="020F0502020204030204" pitchFamily="34" charset="0"/>
              </a:rPr>
              <a:t>Tools</a:t>
            </a:r>
          </a:p>
          <a:p>
            <a:r>
              <a:rPr lang="nl-NL" sz="1900" kern="100">
                <a:latin typeface="Calibri" panose="020F0502020204030204" pitchFamily="34" charset="0"/>
                <a:ea typeface="Calibri" panose="020F0502020204030204" pitchFamily="34" charset="0"/>
                <a:cs typeface="Calibri" panose="020F0502020204030204" pitchFamily="34" charset="0"/>
              </a:rPr>
              <a:t>Spelsessie over triadisch werken om bewustwording te creëren</a:t>
            </a:r>
          </a:p>
          <a:p>
            <a:r>
              <a:rPr lang="nl-NL" sz="1900" kern="100">
                <a:latin typeface="Calibri" panose="020F0502020204030204" pitchFamily="34" charset="0"/>
                <a:ea typeface="Calibri" panose="020F0502020204030204" pitchFamily="34" charset="0"/>
                <a:cs typeface="Calibri" panose="020F0502020204030204" pitchFamily="34" charset="0"/>
              </a:rPr>
              <a:t>Serie posters met werkvorm (de posters bevatten uitspraken van cliënten, naasten en professionals, die bijdragen aan bewustwording van ieders perspectief) </a:t>
            </a:r>
          </a:p>
          <a:p>
            <a:r>
              <a:rPr lang="nl-NL" sz="1900" kern="100">
                <a:latin typeface="Calibri" panose="020F0502020204030204" pitchFamily="34" charset="0"/>
                <a:ea typeface="Calibri" panose="020F0502020204030204" pitchFamily="34" charset="0"/>
                <a:cs typeface="Calibri" panose="020F0502020204030204" pitchFamily="34" charset="0"/>
              </a:rPr>
              <a:t>Een strip met handleiding </a:t>
            </a:r>
          </a:p>
          <a:p>
            <a:r>
              <a:rPr lang="nl-NL" sz="1900" kern="100">
                <a:latin typeface="Calibri" panose="020F0502020204030204" pitchFamily="34" charset="0"/>
                <a:ea typeface="Calibri" panose="020F0502020204030204" pitchFamily="34" charset="0"/>
                <a:cs typeface="Calibri" panose="020F0502020204030204" pitchFamily="34" charset="0"/>
              </a:rPr>
              <a:t>Een leertraject voor naasten en een train-de-trainer hiervoor</a:t>
            </a:r>
          </a:p>
        </p:txBody>
      </p:sp>
      <p:sp>
        <p:nvSpPr>
          <p:cNvPr id="6" name="Tekstvak 5">
            <a:extLst>
              <a:ext uri="{FF2B5EF4-FFF2-40B4-BE49-F238E27FC236}">
                <a16:creationId xmlns:a16="http://schemas.microsoft.com/office/drawing/2014/main" id="{AEA74386-EF8A-A175-02DB-B4B335FC4864}"/>
              </a:ext>
            </a:extLst>
          </p:cNvPr>
          <p:cNvSpPr txBox="1"/>
          <p:nvPr/>
        </p:nvSpPr>
        <p:spPr>
          <a:xfrm>
            <a:off x="6379465" y="5811012"/>
            <a:ext cx="5676900"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hlinkClick r:id="rId2"/>
              </a:rPr>
              <a:t>Link: Drie kunnen meer dan één | GGZ &amp; Samenleving | Windesheim</a:t>
            </a:r>
            <a:r>
              <a:rPr kumimoji="0" lang="nl-NL" sz="18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4735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17F37BA4-E624-3FD5-E9D6-D732F6C6AEDC}"/>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dirty="0" err="1">
                <a:solidFill>
                  <a:schemeClr val="accent2"/>
                </a:solidFill>
                <a:latin typeface="+mj-lt"/>
                <a:ea typeface="+mj-ea"/>
                <a:cs typeface="+mj-cs"/>
              </a:rPr>
              <a:t>Werkvormen</a:t>
            </a:r>
            <a:r>
              <a:rPr lang="en-US" kern="1200" dirty="0">
                <a:solidFill>
                  <a:schemeClr val="accent2"/>
                </a:solidFill>
                <a:latin typeface="+mj-lt"/>
                <a:ea typeface="+mj-ea"/>
                <a:cs typeface="+mj-cs"/>
              </a:rPr>
              <a:t> </a:t>
            </a:r>
            <a:r>
              <a:rPr lang="en-US" kern="1200" dirty="0" err="1">
                <a:solidFill>
                  <a:schemeClr val="accent2"/>
                </a:solidFill>
                <a:latin typeface="+mj-lt"/>
                <a:ea typeface="+mj-ea"/>
                <a:cs typeface="+mj-cs"/>
              </a:rPr>
              <a:t>voor</a:t>
            </a:r>
            <a:r>
              <a:rPr lang="en-US" kern="1200" dirty="0">
                <a:solidFill>
                  <a:schemeClr val="accent2"/>
                </a:solidFill>
                <a:latin typeface="+mj-lt"/>
                <a:ea typeface="+mj-ea"/>
                <a:cs typeface="+mj-cs"/>
              </a:rPr>
              <a:t> in het team</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ijdelijke aanduiding voor inhoud 3">
            <a:extLst>
              <a:ext uri="{FF2B5EF4-FFF2-40B4-BE49-F238E27FC236}">
                <a16:creationId xmlns:a16="http://schemas.microsoft.com/office/drawing/2014/main" id="{F3BEFD7A-8E2C-97B6-8854-63F94994296C}"/>
              </a:ext>
            </a:extLst>
          </p:cNvPr>
          <p:cNvSpPr>
            <a:spLocks noGrp="1"/>
          </p:cNvSpPr>
          <p:nvPr>
            <p:ph sz="half" idx="2"/>
          </p:nvPr>
        </p:nvSpPr>
        <p:spPr>
          <a:xfrm>
            <a:off x="838200" y="1825625"/>
            <a:ext cx="10515600" cy="4351338"/>
          </a:xfrm>
        </p:spPr>
        <p:txBody>
          <a:bodyPr vert="horz" lIns="91440" tIns="45720" rIns="91440" bIns="45720" rtlCol="0" anchor="t">
            <a:normAutofit/>
          </a:bodyPr>
          <a:lstStyle/>
          <a:p>
            <a:r>
              <a:rPr lang="en-US" dirty="0"/>
              <a:t>Er is </a:t>
            </a:r>
            <a:r>
              <a:rPr lang="en-US" dirty="0" err="1"/>
              <a:t>vaak</a:t>
            </a:r>
            <a:r>
              <a:rPr lang="en-US" dirty="0"/>
              <a:t> </a:t>
            </a:r>
            <a:r>
              <a:rPr lang="en-US" dirty="0" err="1"/>
              <a:t>behoefte</a:t>
            </a:r>
            <a:r>
              <a:rPr lang="en-US" dirty="0"/>
              <a:t> </a:t>
            </a:r>
            <a:r>
              <a:rPr lang="en-US" dirty="0" err="1"/>
              <a:t>aan</a:t>
            </a:r>
            <a:r>
              <a:rPr lang="en-US" dirty="0"/>
              <a:t> het </a:t>
            </a:r>
            <a:r>
              <a:rPr lang="en-US" dirty="0" err="1"/>
              <a:t>oefenen</a:t>
            </a:r>
            <a:r>
              <a:rPr lang="en-US" dirty="0"/>
              <a:t> van de tools; in de </a:t>
            </a:r>
            <a:r>
              <a:rPr lang="en-US" dirty="0" err="1"/>
              <a:t>komende</a:t>
            </a:r>
            <a:r>
              <a:rPr lang="en-US" dirty="0"/>
              <a:t> sheets </a:t>
            </a:r>
            <a:r>
              <a:rPr lang="en-US" dirty="0" err="1"/>
              <a:t>worden</a:t>
            </a:r>
            <a:r>
              <a:rPr lang="en-US" dirty="0"/>
              <a:t> </a:t>
            </a:r>
            <a:r>
              <a:rPr lang="en-US" dirty="0" err="1"/>
              <a:t>een</a:t>
            </a:r>
            <a:r>
              <a:rPr lang="en-US" dirty="0"/>
              <a:t> </a:t>
            </a:r>
            <a:r>
              <a:rPr lang="en-US" dirty="0" err="1"/>
              <a:t>aantal</a:t>
            </a:r>
            <a:r>
              <a:rPr lang="en-US" dirty="0"/>
              <a:t> </a:t>
            </a:r>
            <a:r>
              <a:rPr lang="en-US" dirty="0" err="1"/>
              <a:t>mogelijke</a:t>
            </a:r>
            <a:r>
              <a:rPr lang="en-US" dirty="0"/>
              <a:t> </a:t>
            </a:r>
            <a:r>
              <a:rPr lang="en-US" dirty="0" err="1"/>
              <a:t>werkvormen</a:t>
            </a:r>
            <a:r>
              <a:rPr lang="en-US" dirty="0"/>
              <a:t> </a:t>
            </a:r>
            <a:r>
              <a:rPr lang="en-US" dirty="0" err="1"/>
              <a:t>gepresenteerd</a:t>
            </a:r>
            <a:r>
              <a:rPr lang="en-US" dirty="0"/>
              <a:t> om in je team mee </a:t>
            </a:r>
            <a:r>
              <a:rPr lang="en-US" dirty="0" err="1"/>
              <a:t>aan</a:t>
            </a:r>
            <a:r>
              <a:rPr lang="en-US" dirty="0"/>
              <a:t> de slag </a:t>
            </a:r>
            <a:r>
              <a:rPr lang="en-US" dirty="0" err="1"/>
              <a:t>te</a:t>
            </a:r>
            <a:r>
              <a:rPr lang="en-US" dirty="0"/>
              <a:t> </a:t>
            </a:r>
            <a:r>
              <a:rPr lang="en-US" dirty="0" err="1"/>
              <a:t>gaan</a:t>
            </a:r>
            <a:r>
              <a:rPr lang="en-US" dirty="0"/>
              <a:t>. </a:t>
            </a:r>
          </a:p>
          <a:p>
            <a:r>
              <a:rPr lang="en-US" dirty="0"/>
              <a:t>Benut </a:t>
            </a:r>
            <a:r>
              <a:rPr lang="en-US" dirty="0" err="1"/>
              <a:t>vooral</a:t>
            </a:r>
            <a:r>
              <a:rPr lang="en-US" dirty="0"/>
              <a:t> </a:t>
            </a:r>
            <a:r>
              <a:rPr lang="en-US" dirty="0" err="1"/>
              <a:t>ook</a:t>
            </a:r>
            <a:r>
              <a:rPr lang="en-US" dirty="0"/>
              <a:t> de in </a:t>
            </a:r>
            <a:r>
              <a:rPr lang="en-US" dirty="0" err="1"/>
              <a:t>jouw</a:t>
            </a:r>
            <a:r>
              <a:rPr lang="en-US" dirty="0"/>
              <a:t> </a:t>
            </a:r>
            <a:r>
              <a:rPr lang="en-US" dirty="0" err="1"/>
              <a:t>organisatie</a:t>
            </a:r>
            <a:r>
              <a:rPr lang="en-US" dirty="0"/>
              <a:t> al </a:t>
            </a:r>
            <a:r>
              <a:rPr lang="en-US" dirty="0" err="1"/>
              <a:t>bekende</a:t>
            </a:r>
            <a:r>
              <a:rPr lang="en-US" dirty="0"/>
              <a:t> tools.</a:t>
            </a:r>
          </a:p>
          <a:p>
            <a:endParaRPr lang="en-US"/>
          </a:p>
          <a:p>
            <a:r>
              <a:rPr lang="en-US" dirty="0" err="1"/>
              <a:t>Misschien</a:t>
            </a:r>
            <a:r>
              <a:rPr lang="en-US" dirty="0"/>
              <a:t> </a:t>
            </a:r>
            <a:r>
              <a:rPr lang="en-US" dirty="0" err="1"/>
              <a:t>heb</a:t>
            </a:r>
            <a:r>
              <a:rPr lang="en-US" dirty="0"/>
              <a:t> je </a:t>
            </a:r>
            <a:r>
              <a:rPr lang="en-US" dirty="0" err="1"/>
              <a:t>zelf</a:t>
            </a:r>
            <a:r>
              <a:rPr lang="en-US" dirty="0"/>
              <a:t> </a:t>
            </a:r>
            <a:r>
              <a:rPr lang="en-US" dirty="0" err="1"/>
              <a:t>ook</a:t>
            </a:r>
            <a:r>
              <a:rPr lang="en-US" dirty="0"/>
              <a:t> </a:t>
            </a:r>
            <a:r>
              <a:rPr lang="en-US" dirty="0" err="1"/>
              <a:t>een</a:t>
            </a:r>
            <a:r>
              <a:rPr lang="en-US" dirty="0"/>
              <a:t> </a:t>
            </a:r>
            <a:r>
              <a:rPr lang="en-US" dirty="0" err="1"/>
              <a:t>leuk</a:t>
            </a:r>
            <a:r>
              <a:rPr lang="en-US" dirty="0"/>
              <a:t> idee, </a:t>
            </a:r>
            <a:r>
              <a:rPr lang="en-US" dirty="0" err="1"/>
              <a:t>helemaal</a:t>
            </a:r>
            <a:r>
              <a:rPr lang="en-US" dirty="0"/>
              <a:t> prima </a:t>
            </a:r>
            <a:r>
              <a:rPr lang="en-US" dirty="0" err="1"/>
              <a:t>natuurlijk</a:t>
            </a:r>
            <a:r>
              <a:rPr lang="en-US" dirty="0"/>
              <a:t>!</a:t>
            </a:r>
          </a:p>
        </p:txBody>
      </p:sp>
    </p:spTree>
    <p:extLst>
      <p:ext uri="{BB962C8B-B14F-4D97-AF65-F5344CB8AC3E}">
        <p14:creationId xmlns:p14="http://schemas.microsoft.com/office/powerpoint/2010/main" val="557743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E823C07-9942-D204-73C1-1526E4B1C128}"/>
              </a:ext>
            </a:extLst>
          </p:cNvPr>
          <p:cNvSpPr>
            <a:spLocks noGrp="1"/>
          </p:cNvSpPr>
          <p:nvPr>
            <p:ph type="title"/>
          </p:nvPr>
        </p:nvSpPr>
        <p:spPr>
          <a:xfrm>
            <a:off x="686834" y="1153572"/>
            <a:ext cx="3200400" cy="4461163"/>
          </a:xfrm>
        </p:spPr>
        <p:txBody>
          <a:bodyPr>
            <a:normAutofit/>
          </a:bodyPr>
          <a:lstStyle/>
          <a:p>
            <a:r>
              <a:rPr lang="en-US" sz="3200" dirty="0">
                <a:solidFill>
                  <a:srgbClr val="FFFFFF"/>
                </a:solidFill>
              </a:rPr>
              <a:t>3 in 1 </a:t>
            </a:r>
            <a:r>
              <a:rPr lang="en-US" sz="3200" dirty="0" err="1">
                <a:solidFill>
                  <a:srgbClr val="FFFFFF"/>
                </a:solidFill>
              </a:rPr>
              <a:t>gespreksonder-steuner</a:t>
            </a:r>
            <a:r>
              <a:rPr lang="en-US" sz="3200" dirty="0">
                <a:solidFill>
                  <a:srgbClr val="FFFFFF"/>
                </a:solidFill>
              </a:rPr>
              <a:t> </a:t>
            </a:r>
            <a:br>
              <a:rPr lang="nl-NL" sz="2400" dirty="0"/>
            </a:br>
            <a:endParaRPr lang="nl-NL" sz="2400">
              <a:solidFill>
                <a:srgbClr val="FFFFFF"/>
              </a:solidFill>
            </a:endParaRPr>
          </a:p>
        </p:txBody>
      </p:sp>
      <p:sp>
        <p:nvSpPr>
          <p:cNvPr id="16"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ijdelijke aanduiding voor inhoud 6">
            <a:extLst>
              <a:ext uri="{FF2B5EF4-FFF2-40B4-BE49-F238E27FC236}">
                <a16:creationId xmlns:a16="http://schemas.microsoft.com/office/drawing/2014/main" id="{0C0267B6-9A78-56DF-D790-F7889687F074}"/>
              </a:ext>
            </a:extLst>
          </p:cNvPr>
          <p:cNvSpPr>
            <a:spLocks noGrp="1"/>
          </p:cNvSpPr>
          <p:nvPr>
            <p:ph idx="1"/>
          </p:nvPr>
        </p:nvSpPr>
        <p:spPr>
          <a:xfrm>
            <a:off x="4447308" y="591344"/>
            <a:ext cx="6906491" cy="5585619"/>
          </a:xfrm>
        </p:spPr>
        <p:txBody>
          <a:bodyPr anchor="ctr">
            <a:normAutofit/>
          </a:bodyPr>
          <a:lstStyle/>
          <a:p>
            <a:pPr marL="0" indent="0">
              <a:buNone/>
            </a:pPr>
            <a:r>
              <a:rPr lang="en-US" sz="2000" b="1"/>
              <a:t>Doel: </a:t>
            </a:r>
            <a:r>
              <a:rPr lang="en-US" sz="2000" err="1"/>
              <a:t>inzicht</a:t>
            </a:r>
            <a:r>
              <a:rPr lang="en-US" sz="2000"/>
              <a:t> </a:t>
            </a:r>
            <a:r>
              <a:rPr lang="en-US" sz="2000" err="1"/>
              <a:t>krijgen</a:t>
            </a:r>
            <a:r>
              <a:rPr lang="en-US" sz="2000"/>
              <a:t> in de </a:t>
            </a:r>
            <a:r>
              <a:rPr lang="en-US" sz="2000" err="1"/>
              <a:t>gesprekskaarten</a:t>
            </a:r>
            <a:r>
              <a:rPr lang="en-US" sz="2000"/>
              <a:t>/</a:t>
            </a:r>
            <a:r>
              <a:rPr lang="en-US" sz="2000" err="1"/>
              <a:t>ondersteuner</a:t>
            </a:r>
            <a:r>
              <a:rPr lang="en-US" sz="2000"/>
              <a:t> en hoe </a:t>
            </a:r>
            <a:r>
              <a:rPr lang="en-US" sz="2000" err="1"/>
              <a:t>deze</a:t>
            </a:r>
            <a:r>
              <a:rPr lang="en-US" sz="2000"/>
              <a:t> </a:t>
            </a:r>
            <a:r>
              <a:rPr lang="en-US" sz="2000" err="1"/>
              <a:t>gebruikt</a:t>
            </a:r>
            <a:r>
              <a:rPr lang="en-US" sz="2000"/>
              <a:t> </a:t>
            </a:r>
            <a:r>
              <a:rPr lang="en-US" sz="2000" err="1"/>
              <a:t>kunnen</a:t>
            </a:r>
            <a:r>
              <a:rPr lang="en-US" sz="2000"/>
              <a:t> </a:t>
            </a:r>
            <a:r>
              <a:rPr lang="en-US" sz="2000" err="1"/>
              <a:t>worden</a:t>
            </a:r>
            <a:r>
              <a:rPr lang="en-US" sz="2000"/>
              <a:t>. </a:t>
            </a:r>
          </a:p>
          <a:p>
            <a:pPr marL="0" indent="0">
              <a:buNone/>
            </a:pPr>
            <a:r>
              <a:rPr lang="en-US" sz="2000" b="1" err="1"/>
              <a:t>Werkvorm</a:t>
            </a:r>
            <a:r>
              <a:rPr lang="en-US" sz="2000" b="1"/>
              <a:t>:</a:t>
            </a:r>
          </a:p>
          <a:p>
            <a:r>
              <a:rPr lang="en-US" sz="2000"/>
              <a:t>Leg de </a:t>
            </a:r>
            <a:r>
              <a:rPr lang="en-US" sz="2000" err="1"/>
              <a:t>kaarten</a:t>
            </a:r>
            <a:r>
              <a:rPr lang="en-US" sz="2000"/>
              <a:t> van de </a:t>
            </a:r>
            <a:r>
              <a:rPr lang="en-US" sz="2000" err="1"/>
              <a:t>eerste</a:t>
            </a:r>
            <a:r>
              <a:rPr lang="en-US" sz="2000"/>
              <a:t> ronde (</a:t>
            </a:r>
            <a:r>
              <a:rPr lang="en-US" sz="2000" err="1"/>
              <a:t>opwarmen</a:t>
            </a:r>
            <a:r>
              <a:rPr lang="en-US" sz="2000"/>
              <a:t>) </a:t>
            </a:r>
            <a:r>
              <a:rPr lang="en-US" sz="2000" err="1"/>
              <a:t>verspreid</a:t>
            </a:r>
            <a:r>
              <a:rPr lang="en-US" sz="2000"/>
              <a:t> over </a:t>
            </a:r>
            <a:r>
              <a:rPr lang="en-US" sz="2000" err="1"/>
              <a:t>tafel</a:t>
            </a:r>
            <a:endParaRPr lang="en-US" sz="2000"/>
          </a:p>
          <a:p>
            <a:r>
              <a:rPr lang="en-US" sz="2000"/>
              <a:t>Laat </a:t>
            </a:r>
            <a:r>
              <a:rPr lang="en-US" sz="2000" err="1"/>
              <a:t>mensen</a:t>
            </a:r>
            <a:r>
              <a:rPr lang="en-US" sz="2000"/>
              <a:t> twee/</a:t>
            </a:r>
            <a:r>
              <a:rPr lang="en-US" sz="2000" err="1"/>
              <a:t>drietallen</a:t>
            </a:r>
            <a:r>
              <a:rPr lang="en-US" sz="2000"/>
              <a:t> </a:t>
            </a:r>
            <a:r>
              <a:rPr lang="en-US" sz="2000" err="1"/>
              <a:t>vormen</a:t>
            </a:r>
            <a:r>
              <a:rPr lang="en-US" sz="2000"/>
              <a:t> om </a:t>
            </a:r>
            <a:r>
              <a:rPr lang="en-US" sz="2000" err="1"/>
              <a:t>vervolgens</a:t>
            </a:r>
            <a:r>
              <a:rPr lang="en-US" sz="2000"/>
              <a:t> de </a:t>
            </a:r>
            <a:r>
              <a:rPr lang="en-US" sz="2000" err="1"/>
              <a:t>vragen</a:t>
            </a:r>
            <a:r>
              <a:rPr lang="en-US" sz="2000"/>
              <a:t> </a:t>
            </a:r>
            <a:r>
              <a:rPr lang="en-US" sz="2000" err="1"/>
              <a:t>te</a:t>
            </a:r>
            <a:r>
              <a:rPr lang="en-US" sz="2000"/>
              <a:t> </a:t>
            </a:r>
            <a:r>
              <a:rPr lang="en-US" sz="2000" err="1"/>
              <a:t>beantwoorden</a:t>
            </a:r>
            <a:endParaRPr lang="en-US" sz="2000"/>
          </a:p>
          <a:p>
            <a:r>
              <a:rPr lang="en-US" sz="2000"/>
              <a:t>Korte wrap up met de hele </a:t>
            </a:r>
            <a:r>
              <a:rPr lang="en-US" sz="2000" err="1"/>
              <a:t>groep</a:t>
            </a:r>
            <a:endParaRPr lang="en-US" sz="2000"/>
          </a:p>
          <a:p>
            <a:r>
              <a:rPr lang="en-US" sz="2000"/>
              <a:t>Doe </a:t>
            </a:r>
            <a:r>
              <a:rPr lang="en-US" sz="2000" err="1"/>
              <a:t>voor</a:t>
            </a:r>
            <a:r>
              <a:rPr lang="en-US" sz="2000"/>
              <a:t> de </a:t>
            </a:r>
            <a:r>
              <a:rPr lang="en-US" sz="2000" err="1"/>
              <a:t>tweede</a:t>
            </a:r>
            <a:r>
              <a:rPr lang="en-US" sz="2000"/>
              <a:t> ronde </a:t>
            </a:r>
            <a:r>
              <a:rPr lang="en-US" sz="2000" err="1"/>
              <a:t>vragen</a:t>
            </a:r>
            <a:r>
              <a:rPr lang="en-US" sz="2000"/>
              <a:t> </a:t>
            </a:r>
            <a:r>
              <a:rPr lang="en-US" sz="2000" err="1"/>
              <a:t>hetzelfde</a:t>
            </a:r>
            <a:r>
              <a:rPr lang="en-US" sz="2000"/>
              <a:t> (</a:t>
            </a:r>
            <a:r>
              <a:rPr lang="en-US" sz="2000" err="1"/>
              <a:t>waarderen</a:t>
            </a:r>
            <a:r>
              <a:rPr lang="en-US" sz="2000"/>
              <a:t>)</a:t>
            </a:r>
          </a:p>
          <a:p>
            <a:r>
              <a:rPr lang="en-US" sz="2000"/>
              <a:t>Doe </a:t>
            </a:r>
            <a:r>
              <a:rPr lang="en-US" sz="2000" err="1"/>
              <a:t>voor</a:t>
            </a:r>
            <a:r>
              <a:rPr lang="en-US" sz="2000"/>
              <a:t> de </a:t>
            </a:r>
            <a:r>
              <a:rPr lang="en-US" sz="2000" err="1"/>
              <a:t>derde</a:t>
            </a:r>
            <a:r>
              <a:rPr lang="en-US" sz="2000"/>
              <a:t> ronde </a:t>
            </a:r>
            <a:r>
              <a:rPr lang="en-US" sz="2000" err="1"/>
              <a:t>vragen</a:t>
            </a:r>
            <a:r>
              <a:rPr lang="en-US" sz="2000"/>
              <a:t> </a:t>
            </a:r>
            <a:r>
              <a:rPr lang="en-US" sz="2000" err="1"/>
              <a:t>hetzelfde</a:t>
            </a:r>
            <a:r>
              <a:rPr lang="en-US" sz="2000"/>
              <a:t> (</a:t>
            </a:r>
            <a:r>
              <a:rPr lang="en-US" sz="2000" err="1"/>
              <a:t>afspraken</a:t>
            </a:r>
            <a:r>
              <a:rPr lang="en-US" sz="2000"/>
              <a:t> </a:t>
            </a:r>
            <a:r>
              <a:rPr lang="en-US" sz="2000" err="1"/>
              <a:t>maken</a:t>
            </a:r>
            <a:r>
              <a:rPr lang="en-US" sz="2000"/>
              <a:t>)</a:t>
            </a:r>
          </a:p>
          <a:p>
            <a:r>
              <a:rPr lang="en-US" sz="2000" err="1"/>
              <a:t>Evalueer</a:t>
            </a:r>
            <a:r>
              <a:rPr lang="en-US" sz="2000"/>
              <a:t> hoe </a:t>
            </a:r>
            <a:r>
              <a:rPr lang="en-US" sz="2000" err="1"/>
              <a:t>dit</a:t>
            </a:r>
            <a:r>
              <a:rPr lang="en-US" sz="2000"/>
              <a:t> in </a:t>
            </a:r>
            <a:r>
              <a:rPr lang="en-US" sz="2000" err="1"/>
              <a:t>te</a:t>
            </a:r>
            <a:r>
              <a:rPr lang="en-US" sz="2000"/>
              <a:t> </a:t>
            </a:r>
            <a:r>
              <a:rPr lang="en-US" sz="2000" err="1"/>
              <a:t>zetten</a:t>
            </a:r>
            <a:r>
              <a:rPr lang="en-US" sz="2000"/>
              <a:t> in de praktijk</a:t>
            </a:r>
          </a:p>
          <a:p>
            <a:r>
              <a:rPr lang="en-US" sz="2000" i="1"/>
              <a:t>Je </a:t>
            </a:r>
            <a:r>
              <a:rPr lang="en-US" sz="2000" i="1" err="1"/>
              <a:t>kunt</a:t>
            </a:r>
            <a:r>
              <a:rPr lang="en-US" sz="2000" i="1"/>
              <a:t> </a:t>
            </a:r>
            <a:r>
              <a:rPr lang="en-US" sz="2000" i="1" err="1"/>
              <a:t>dit</a:t>
            </a:r>
            <a:r>
              <a:rPr lang="en-US" sz="2000" i="1"/>
              <a:t> met professionals </a:t>
            </a:r>
            <a:r>
              <a:rPr lang="en-US" sz="2000" i="1" err="1"/>
              <a:t>doen</a:t>
            </a:r>
            <a:r>
              <a:rPr lang="en-US" sz="2000" i="1"/>
              <a:t> om </a:t>
            </a:r>
            <a:r>
              <a:rPr lang="en-US" sz="2000" i="1" err="1"/>
              <a:t>te</a:t>
            </a:r>
            <a:r>
              <a:rPr lang="en-US" sz="2000" i="1"/>
              <a:t> </a:t>
            </a:r>
            <a:r>
              <a:rPr lang="en-US" sz="2000" i="1" err="1"/>
              <a:t>oefenen</a:t>
            </a:r>
            <a:r>
              <a:rPr lang="en-US" sz="2000" i="1"/>
              <a:t>, maar </a:t>
            </a:r>
            <a:r>
              <a:rPr lang="en-US" sz="2000" i="1" err="1"/>
              <a:t>bijv</a:t>
            </a:r>
            <a:r>
              <a:rPr lang="en-US" sz="2000" i="1"/>
              <a:t>. </a:t>
            </a:r>
            <a:r>
              <a:rPr lang="en-US" sz="2000" i="1" err="1"/>
              <a:t>ook</a:t>
            </a:r>
            <a:r>
              <a:rPr lang="en-US" sz="2000" i="1"/>
              <a:t> </a:t>
            </a:r>
            <a:r>
              <a:rPr lang="en-US" sz="2000" i="1" err="1"/>
              <a:t>als</a:t>
            </a:r>
            <a:r>
              <a:rPr lang="en-US" sz="2000" i="1"/>
              <a:t> workshop op </a:t>
            </a:r>
            <a:r>
              <a:rPr lang="en-US" sz="2000" i="1" err="1"/>
              <a:t>een</a:t>
            </a:r>
            <a:r>
              <a:rPr lang="en-US" sz="2000" i="1"/>
              <a:t> </a:t>
            </a:r>
            <a:r>
              <a:rPr lang="en-US" sz="2000" i="1" err="1"/>
              <a:t>naastenmiddag</a:t>
            </a:r>
            <a:r>
              <a:rPr lang="en-US" sz="2000" i="1"/>
              <a:t>. </a:t>
            </a:r>
            <a:r>
              <a:rPr lang="en-US" sz="2000" i="1" err="1"/>
              <a:t>Vervolgens</a:t>
            </a:r>
            <a:r>
              <a:rPr lang="en-US" sz="2000" i="1"/>
              <a:t> </a:t>
            </a:r>
            <a:r>
              <a:rPr lang="en-US" sz="2000" i="1" err="1"/>
              <a:t>kun</a:t>
            </a:r>
            <a:r>
              <a:rPr lang="en-US" sz="2000" i="1"/>
              <a:t> je de </a:t>
            </a:r>
            <a:r>
              <a:rPr lang="en-US" sz="2000" i="1" err="1"/>
              <a:t>gespreksondersteuner</a:t>
            </a:r>
            <a:r>
              <a:rPr lang="en-US" sz="2000" i="1"/>
              <a:t> </a:t>
            </a:r>
            <a:r>
              <a:rPr lang="en-US" sz="2000" i="1" err="1"/>
              <a:t>gemakkelijker</a:t>
            </a:r>
            <a:r>
              <a:rPr lang="en-US" sz="2000" i="1"/>
              <a:t> </a:t>
            </a:r>
            <a:r>
              <a:rPr lang="en-US" sz="2000" i="1" err="1"/>
              <a:t>inzetten</a:t>
            </a:r>
            <a:r>
              <a:rPr lang="en-US" sz="2000" i="1"/>
              <a:t> in de </a:t>
            </a:r>
            <a:r>
              <a:rPr lang="en-US" sz="2000" i="1" err="1"/>
              <a:t>dagelijkse</a:t>
            </a:r>
            <a:r>
              <a:rPr lang="en-US" sz="2000" i="1"/>
              <a:t> </a:t>
            </a:r>
            <a:r>
              <a:rPr lang="en-US" sz="2000" i="1" err="1"/>
              <a:t>praktijk</a:t>
            </a:r>
            <a:r>
              <a:rPr lang="en-US" sz="2000" i="1"/>
              <a:t>. </a:t>
            </a:r>
          </a:p>
          <a:p>
            <a:endParaRPr lang="en-US" sz="2000"/>
          </a:p>
          <a:p>
            <a:endParaRPr lang="nl-NL" sz="2000"/>
          </a:p>
        </p:txBody>
      </p:sp>
    </p:spTree>
    <p:extLst>
      <p:ext uri="{BB962C8B-B14F-4D97-AF65-F5344CB8AC3E}">
        <p14:creationId xmlns:p14="http://schemas.microsoft.com/office/powerpoint/2010/main" val="4135025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19CA93F-2FAC-80D9-4BA7-BD17B2069181}"/>
              </a:ext>
            </a:extLst>
          </p:cNvPr>
          <p:cNvSpPr>
            <a:spLocks noGrp="1"/>
          </p:cNvSpPr>
          <p:nvPr>
            <p:ph type="title"/>
          </p:nvPr>
        </p:nvSpPr>
        <p:spPr>
          <a:xfrm>
            <a:off x="686834" y="1153572"/>
            <a:ext cx="3200400" cy="4461163"/>
          </a:xfrm>
        </p:spPr>
        <p:txBody>
          <a:bodyPr>
            <a:normAutofit/>
          </a:bodyPr>
          <a:lstStyle/>
          <a:p>
            <a:r>
              <a:rPr lang="en-US">
                <a:solidFill>
                  <a:srgbClr val="FFFFFF"/>
                </a:solidFill>
              </a:rPr>
              <a:t>Invullen sociogram</a:t>
            </a:r>
            <a:endParaRPr lang="nl-NL">
              <a:solidFill>
                <a:srgbClr val="FFFFFF"/>
              </a:solidFill>
            </a:endParaRPr>
          </a:p>
        </p:txBody>
      </p:sp>
      <p:sp>
        <p:nvSpPr>
          <p:cNvPr id="24"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ijdelijke aanduiding voor inhoud 6">
            <a:extLst>
              <a:ext uri="{FF2B5EF4-FFF2-40B4-BE49-F238E27FC236}">
                <a16:creationId xmlns:a16="http://schemas.microsoft.com/office/drawing/2014/main" id="{FF2E65D7-D8CF-7A03-95DA-194205F6ABD6}"/>
              </a:ext>
            </a:extLst>
          </p:cNvPr>
          <p:cNvSpPr>
            <a:spLocks noGrp="1"/>
          </p:cNvSpPr>
          <p:nvPr>
            <p:ph idx="1"/>
          </p:nvPr>
        </p:nvSpPr>
        <p:spPr>
          <a:xfrm>
            <a:off x="4447308" y="591344"/>
            <a:ext cx="6906491" cy="5585619"/>
          </a:xfrm>
        </p:spPr>
        <p:txBody>
          <a:bodyPr anchor="ctr">
            <a:normAutofit/>
          </a:bodyPr>
          <a:lstStyle/>
          <a:p>
            <a:pPr marL="0" indent="0">
              <a:buNone/>
            </a:pPr>
            <a:r>
              <a:rPr lang="nl-NL" sz="2200" b="1"/>
              <a:t>Doel</a:t>
            </a:r>
            <a:r>
              <a:rPr lang="nl-NL" sz="2200"/>
              <a:t>: Inzicht krijgen in het sociale netwerk van de cliënt en hoe dit betrokken kan worden.</a:t>
            </a:r>
          </a:p>
          <a:p>
            <a:pPr marL="0" indent="0">
              <a:buNone/>
            </a:pPr>
            <a:r>
              <a:rPr lang="nl-NL" sz="2200" b="1"/>
              <a:t>Werkvorm</a:t>
            </a:r>
            <a:r>
              <a:rPr lang="nl-NL" sz="2200"/>
              <a:t>:</a:t>
            </a:r>
          </a:p>
          <a:p>
            <a:r>
              <a:rPr lang="nl-NL" sz="2200"/>
              <a:t>Geef deelnemers een leeg sociogram (cirkel met de cliënt in het midden).</a:t>
            </a:r>
          </a:p>
          <a:p>
            <a:r>
              <a:rPr lang="nl-NL" sz="2200"/>
              <a:t>Laat ze (voor zichzelf) invullen: wie zijn belangrijke personen, hoe dichtbij staan ze, wat is de kwaliteit van de relatie?</a:t>
            </a:r>
          </a:p>
          <a:p>
            <a:r>
              <a:rPr lang="nl-NL" sz="2200"/>
              <a:t>Gebruik symbolen: hartje (emotionele steun), handje (praktische hulp), bliksem (conflict), vraagteken (onduidelijkheid).</a:t>
            </a:r>
          </a:p>
          <a:p>
            <a:r>
              <a:rPr lang="nl-NL" sz="2200"/>
              <a:t>Bespreek in tweetallen: wat valt op? Waar liggen kansen voor samenwerking?</a:t>
            </a:r>
          </a:p>
          <a:p>
            <a:pPr marL="0" indent="0">
              <a:buNone/>
            </a:pPr>
            <a:r>
              <a:rPr lang="nl-NL" sz="2200" b="1" i="1"/>
              <a:t>Variant</a:t>
            </a:r>
            <a:r>
              <a:rPr lang="nl-NL" sz="2200" i="1"/>
              <a:t>: Laat deelnemers een fictieve cliënt kiezen of een eigen casus gebruiken.</a:t>
            </a:r>
          </a:p>
          <a:p>
            <a:endParaRPr lang="nl-NL" sz="2200"/>
          </a:p>
        </p:txBody>
      </p:sp>
    </p:spTree>
    <p:extLst>
      <p:ext uri="{BB962C8B-B14F-4D97-AF65-F5344CB8AC3E}">
        <p14:creationId xmlns:p14="http://schemas.microsoft.com/office/powerpoint/2010/main" val="108815388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fea3ae7-33f8-4d70-a52a-f50dfdbd8dd0">
      <UserInfo>
        <DisplayName/>
        <AccountId xsi:nil="true"/>
        <AccountType/>
      </UserInfo>
    </SharedWithUsers>
    <TaxCatchAll xmlns="c22fca5a-61e3-4baf-8839-7b8226d29037" xsi:nil="true"/>
    <lcf76f155ced4ddcb4097134ff3c332f xmlns="093ca844-2098-439c-81ed-54ed07fb6ad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D41F77A6D725A46A96B8570B5BC6FDC" ma:contentTypeVersion="17" ma:contentTypeDescription="Een nieuw document maken." ma:contentTypeScope="" ma:versionID="3b14618e65282bf8c1c635ff1e499f72">
  <xsd:schema xmlns:xsd="http://www.w3.org/2001/XMLSchema" xmlns:xs="http://www.w3.org/2001/XMLSchema" xmlns:p="http://schemas.microsoft.com/office/2006/metadata/properties" xmlns:ns2="093ca844-2098-439c-81ed-54ed07fb6ad4" xmlns:ns3="efea3ae7-33f8-4d70-a52a-f50dfdbd8dd0" xmlns:ns4="c22fca5a-61e3-4baf-8839-7b8226d29037" targetNamespace="http://schemas.microsoft.com/office/2006/metadata/properties" ma:root="true" ma:fieldsID="9453f95407cb4928a4b39d977351fb22" ns2:_="" ns3:_="" ns4:_="">
    <xsd:import namespace="093ca844-2098-439c-81ed-54ed07fb6ad4"/>
    <xsd:import namespace="efea3ae7-33f8-4d70-a52a-f50dfdbd8dd0"/>
    <xsd:import namespace="c22fca5a-61e3-4baf-8839-7b8226d2903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3ca844-2098-439c-81ed-54ed07fb6a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Afbeeldingtags" ma:readOnly="false" ma:fieldId="{5cf76f15-5ced-4ddc-b409-7134ff3c332f}" ma:taxonomyMulti="true" ma:sspId="00d384ee-eb1c-478a-b5d2-2da1fe810cf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fea3ae7-33f8-4d70-a52a-f50dfdbd8dd0"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22fca5a-61e3-4baf-8839-7b8226d29037"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0332c8f3-a824-4249-b262-0ac42886f746}" ma:internalName="TaxCatchAll" ma:showField="CatchAllData" ma:web="efea3ae7-33f8-4d70-a52a-f50dfdbd8dd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A6B01F-9B73-4A19-A00E-C53E68F50DA6}">
  <ds:schemaRefs>
    <ds:schemaRef ds:uri="79b41068-abf7-476e-9b6e-b511f1cb0a0d"/>
    <ds:schemaRef ds:uri="fcb181cc-b378-4fcf-9e7b-ad7274f4299a"/>
    <ds:schemaRef ds:uri="http://schemas.microsoft.com/office/2006/metadata/properties"/>
    <ds:schemaRef ds:uri="http://schemas.microsoft.com/office/infopath/2007/PartnerControls"/>
    <ds:schemaRef ds:uri="efea3ae7-33f8-4d70-a52a-f50dfdbd8dd0"/>
    <ds:schemaRef ds:uri="c22fca5a-61e3-4baf-8839-7b8226d29037"/>
    <ds:schemaRef ds:uri="093ca844-2098-439c-81ed-54ed07fb6ad4"/>
  </ds:schemaRefs>
</ds:datastoreItem>
</file>

<file path=customXml/itemProps2.xml><?xml version="1.0" encoding="utf-8"?>
<ds:datastoreItem xmlns:ds="http://schemas.openxmlformats.org/officeDocument/2006/customXml" ds:itemID="{F2F737E8-5261-4CC2-A92A-1786486144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3ca844-2098-439c-81ed-54ed07fb6ad4"/>
    <ds:schemaRef ds:uri="efea3ae7-33f8-4d70-a52a-f50dfdbd8dd0"/>
    <ds:schemaRef ds:uri="c22fca5a-61e3-4baf-8839-7b8226d290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0EF12C-65CD-494A-B04B-905D65E402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0</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Kantoorthema</vt:lpstr>
      <vt:lpstr>Tools triadisch werken</vt:lpstr>
      <vt:lpstr>Introductie</vt:lpstr>
      <vt:lpstr>Wat hebben we gedaan? In vogelvlucht: WINST</vt:lpstr>
      <vt:lpstr>Wat hebben we gedaan?  In vogelvlucht: Herstellen van én in de triade</vt:lpstr>
      <vt:lpstr>PowerPoint Presentation</vt:lpstr>
      <vt:lpstr>Wat hebben we gedaan?  In vogelvlucht: Drie kunnen meer dan één</vt:lpstr>
      <vt:lpstr>Werkvormen voor in het team</vt:lpstr>
      <vt:lpstr>3 in 1 gespreksonder-steuner  </vt:lpstr>
      <vt:lpstr>Invullen sociogram</vt:lpstr>
      <vt:lpstr>Oefenen met POM-gesprek (preventieve ondersteuning mantelzorgers)</vt:lpstr>
      <vt:lpstr>Spelsessie uit drie kunnen meer dan 1 </vt:lpstr>
      <vt:lpstr>Intervisie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Meijer HE, Ellen</dc:creator>
  <cp:revision>57</cp:revision>
  <dcterms:created xsi:type="dcterms:W3CDTF">2025-09-25T08:19:14Z</dcterms:created>
  <dcterms:modified xsi:type="dcterms:W3CDTF">2026-07-20T11:49:41Z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0x0101008D41F77A6D725A46A96B8570B5BC6FDC</vt:lpwstr>
  </property>
  <property fmtid="{D5CDD505-2E9C-101B-9397-08002B2CF9AE}" pid="3" name="MediaServiceImageTags">
    <vt:lpwstr/>
  </property>
  <property fmtid="{D5CDD505-2E9C-101B-9397-08002B2CF9AE}" pid="4" name="Order">
    <vt:r8>7393500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